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24" r:id="rId7"/>
    <p:sldId id="322" r:id="rId8"/>
    <p:sldId id="323" r:id="rId9"/>
    <p:sldId id="261" r:id="rId10"/>
    <p:sldId id="262" r:id="rId11"/>
    <p:sldId id="263" r:id="rId12"/>
    <p:sldId id="374"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5" r:id="rId72"/>
    <p:sldId id="326" r:id="rId73"/>
    <p:sldId id="327" r:id="rId74"/>
    <p:sldId id="328" r:id="rId75"/>
    <p:sldId id="329" r:id="rId76"/>
    <p:sldId id="373"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81" r:id="rId118"/>
    <p:sldId id="375" r:id="rId119"/>
    <p:sldId id="382" r:id="rId120"/>
    <p:sldId id="383" r:id="rId121"/>
    <p:sldId id="384" r:id="rId122"/>
    <p:sldId id="385" r:id="rId123"/>
    <p:sldId id="386" r:id="rId124"/>
    <p:sldId id="387" r:id="rId125"/>
    <p:sldId id="388" r:id="rId126"/>
    <p:sldId id="389" r:id="rId127"/>
    <p:sldId id="376" r:id="rId128"/>
    <p:sldId id="377" r:id="rId129"/>
    <p:sldId id="378" r:id="rId130"/>
    <p:sldId id="379" r:id="rId131"/>
    <p:sldId id="380"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03" autoAdjust="0"/>
  </p:normalViewPr>
  <p:slideViewPr>
    <p:cSldViewPr snapToGrid="0">
      <p:cViewPr varScale="1">
        <p:scale>
          <a:sx n="120" d="100"/>
          <a:sy n="120"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54A4B994-C321-4345-965D-93F45AC742A7}"/>
    <pc:docChg chg="custSel addSld modSld">
      <pc:chgData name="IBRAHIM RUPAWALA" userId="16fe9d1623dd648b" providerId="LiveId" clId="{54A4B994-C321-4345-965D-93F45AC742A7}" dt="2023-05-15T04:33:00.506" v="298" actId="20577"/>
      <pc:docMkLst>
        <pc:docMk/>
      </pc:docMkLst>
      <pc:sldChg chg="modSp mod">
        <pc:chgData name="IBRAHIM RUPAWALA" userId="16fe9d1623dd648b" providerId="LiveId" clId="{54A4B994-C321-4345-965D-93F45AC742A7}" dt="2023-05-15T04:23:58.670" v="1" actId="20577"/>
        <pc:sldMkLst>
          <pc:docMk/>
          <pc:sldMk cId="3620381139" sldId="379"/>
        </pc:sldMkLst>
        <pc:spChg chg="mod">
          <ac:chgData name="IBRAHIM RUPAWALA" userId="16fe9d1623dd648b" providerId="LiveId" clId="{54A4B994-C321-4345-965D-93F45AC742A7}" dt="2023-05-15T04:23:58.670" v="1" actId="20577"/>
          <ac:spMkLst>
            <pc:docMk/>
            <pc:sldMk cId="3620381139" sldId="379"/>
            <ac:spMk id="3" creationId="{E11FC299-5FF4-04B6-272A-B03B369AE096}"/>
          </ac:spMkLst>
        </pc:spChg>
      </pc:sldChg>
      <pc:sldChg chg="delSp modSp new mod">
        <pc:chgData name="IBRAHIM RUPAWALA" userId="16fe9d1623dd648b" providerId="LiveId" clId="{54A4B994-C321-4345-965D-93F45AC742A7}" dt="2023-05-15T04:33:00.506" v="298" actId="20577"/>
        <pc:sldMkLst>
          <pc:docMk/>
          <pc:sldMk cId="1806977375" sldId="380"/>
        </pc:sldMkLst>
        <pc:spChg chg="del">
          <ac:chgData name="IBRAHIM RUPAWALA" userId="16fe9d1623dd648b" providerId="LiveId" clId="{54A4B994-C321-4345-965D-93F45AC742A7}" dt="2023-05-15T04:24:06.474" v="3" actId="478"/>
          <ac:spMkLst>
            <pc:docMk/>
            <pc:sldMk cId="1806977375" sldId="380"/>
            <ac:spMk id="2" creationId="{5C75EB28-FE46-6317-0B7F-9331E921D865}"/>
          </ac:spMkLst>
        </pc:spChg>
        <pc:spChg chg="mod">
          <ac:chgData name="IBRAHIM RUPAWALA" userId="16fe9d1623dd648b" providerId="LiveId" clId="{54A4B994-C321-4345-965D-93F45AC742A7}" dt="2023-05-15T04:33:00.506" v="298" actId="20577"/>
          <ac:spMkLst>
            <pc:docMk/>
            <pc:sldMk cId="1806977375" sldId="380"/>
            <ac:spMk id="3" creationId="{63CC1F3B-4125-59CC-4494-C322FF95A58C}"/>
          </ac:spMkLst>
        </pc:spChg>
      </pc:sldChg>
    </pc:docChg>
  </pc:docChgLst>
  <pc:docChgLst>
    <pc:chgData name="Ibrahim Rupawala" userId="16fe9d1623dd648b" providerId="LiveId" clId="{54A4B994-C321-4345-965D-93F45AC742A7}"/>
    <pc:docChg chg="undo custSel addSld delSld modSld">
      <pc:chgData name="Ibrahim Rupawala" userId="16fe9d1623dd648b" providerId="LiveId" clId="{54A4B994-C321-4345-965D-93F45AC742A7}" dt="2023-05-17T03:03:56.511" v="42" actId="47"/>
      <pc:docMkLst>
        <pc:docMk/>
      </pc:docMkLst>
      <pc:sldChg chg="addSp delSp modSp mod">
        <pc:chgData name="Ibrahim Rupawala" userId="16fe9d1623dd648b" providerId="LiveId" clId="{54A4B994-C321-4345-965D-93F45AC742A7}" dt="2023-05-17T02:56:50.660" v="16" actId="1076"/>
        <pc:sldMkLst>
          <pc:docMk/>
          <pc:sldMk cId="2033160476" sldId="375"/>
        </pc:sldMkLst>
        <pc:spChg chg="del">
          <ac:chgData name="Ibrahim Rupawala" userId="16fe9d1623dd648b" providerId="LiveId" clId="{54A4B994-C321-4345-965D-93F45AC742A7}" dt="2023-05-17T02:56:23.832" v="9" actId="478"/>
          <ac:spMkLst>
            <pc:docMk/>
            <pc:sldMk cId="2033160476" sldId="375"/>
            <ac:spMk id="2" creationId="{EF4AC621-1BB1-8D40-1FE1-1CBB20034EB2}"/>
          </ac:spMkLst>
        </pc:spChg>
        <pc:spChg chg="mod">
          <ac:chgData name="Ibrahim Rupawala" userId="16fe9d1623dd648b" providerId="LiveId" clId="{54A4B994-C321-4345-965D-93F45AC742A7}" dt="2023-05-17T02:56:50.660" v="16" actId="1076"/>
          <ac:spMkLst>
            <pc:docMk/>
            <pc:sldMk cId="2033160476" sldId="375"/>
            <ac:spMk id="3" creationId="{1B1127A2-B32C-F857-9919-4D7CF0F584E1}"/>
          </ac:spMkLst>
        </pc:spChg>
        <pc:picChg chg="add mod">
          <ac:chgData name="Ibrahim Rupawala" userId="16fe9d1623dd648b" providerId="LiveId" clId="{54A4B994-C321-4345-965D-93F45AC742A7}" dt="2023-05-17T02:56:46.022" v="13" actId="14100"/>
          <ac:picMkLst>
            <pc:docMk/>
            <pc:sldMk cId="2033160476" sldId="375"/>
            <ac:picMk id="6" creationId="{AC99E213-AFDE-3071-0829-E9376B20E60D}"/>
          </ac:picMkLst>
        </pc:picChg>
      </pc:sldChg>
      <pc:sldChg chg="modSp mod">
        <pc:chgData name="Ibrahim Rupawala" userId="16fe9d1623dd648b" providerId="LiveId" clId="{54A4B994-C321-4345-965D-93F45AC742A7}" dt="2023-05-17T03:01:25.171" v="23" actId="20577"/>
        <pc:sldMkLst>
          <pc:docMk/>
          <pc:sldMk cId="17866603" sldId="377"/>
        </pc:sldMkLst>
        <pc:spChg chg="mod">
          <ac:chgData name="Ibrahim Rupawala" userId="16fe9d1623dd648b" providerId="LiveId" clId="{54A4B994-C321-4345-965D-93F45AC742A7}" dt="2023-05-17T03:01:25.171" v="23" actId="20577"/>
          <ac:spMkLst>
            <pc:docMk/>
            <pc:sldMk cId="17866603" sldId="377"/>
            <ac:spMk id="3" creationId="{283EED7B-21F9-454F-AEA8-AC90E98F94C0}"/>
          </ac:spMkLst>
        </pc:spChg>
      </pc:sldChg>
      <pc:sldChg chg="new">
        <pc:chgData name="Ibrahim Rupawala" userId="16fe9d1623dd648b" providerId="LiveId" clId="{54A4B994-C321-4345-965D-93F45AC742A7}" dt="2023-05-17T02:55:28.094" v="0" actId="680"/>
        <pc:sldMkLst>
          <pc:docMk/>
          <pc:sldMk cId="3449383631" sldId="381"/>
        </pc:sldMkLst>
      </pc:sldChg>
      <pc:sldChg chg="addSp delSp modSp new mod">
        <pc:chgData name="Ibrahim Rupawala" userId="16fe9d1623dd648b" providerId="LiveId" clId="{54A4B994-C321-4345-965D-93F45AC742A7}" dt="2023-05-17T02:59:00.294" v="19"/>
        <pc:sldMkLst>
          <pc:docMk/>
          <pc:sldMk cId="1583176854" sldId="382"/>
        </pc:sldMkLst>
        <pc:spChg chg="del">
          <ac:chgData name="Ibrahim Rupawala" userId="16fe9d1623dd648b" providerId="LiveId" clId="{54A4B994-C321-4345-965D-93F45AC742A7}" dt="2023-05-17T02:58:59.282" v="18" actId="478"/>
          <ac:spMkLst>
            <pc:docMk/>
            <pc:sldMk cId="1583176854" sldId="382"/>
            <ac:spMk id="2" creationId="{4FD2615E-A889-69FA-BE30-BE3F73222D57}"/>
          </ac:spMkLst>
        </pc:spChg>
        <pc:spChg chg="del">
          <ac:chgData name="Ibrahim Rupawala" userId="16fe9d1623dd648b" providerId="LiveId" clId="{54A4B994-C321-4345-965D-93F45AC742A7}" dt="2023-05-17T02:58:59.282" v="18" actId="478"/>
          <ac:spMkLst>
            <pc:docMk/>
            <pc:sldMk cId="1583176854" sldId="382"/>
            <ac:spMk id="3" creationId="{E4D82815-A5D0-B560-5F6A-A2FAB09640B7}"/>
          </ac:spMkLst>
        </pc:spChg>
        <pc:picChg chg="add mod">
          <ac:chgData name="Ibrahim Rupawala" userId="16fe9d1623dd648b" providerId="LiveId" clId="{54A4B994-C321-4345-965D-93F45AC742A7}" dt="2023-05-17T02:59:00.294" v="19"/>
          <ac:picMkLst>
            <pc:docMk/>
            <pc:sldMk cId="1583176854" sldId="382"/>
            <ac:picMk id="5" creationId="{0352D7DD-E303-BEB2-B464-DBBBABF0C21A}"/>
          </ac:picMkLst>
        </pc:picChg>
      </pc:sldChg>
      <pc:sldChg chg="addSp delSp modSp add mod">
        <pc:chgData name="Ibrahim Rupawala" userId="16fe9d1623dd648b" providerId="LiveId" clId="{54A4B994-C321-4345-965D-93F45AC742A7}" dt="2023-05-17T03:00:56.293" v="22"/>
        <pc:sldMkLst>
          <pc:docMk/>
          <pc:sldMk cId="232463058" sldId="383"/>
        </pc:sldMkLst>
        <pc:picChg chg="add mod">
          <ac:chgData name="Ibrahim Rupawala" userId="16fe9d1623dd648b" providerId="LiveId" clId="{54A4B994-C321-4345-965D-93F45AC742A7}" dt="2023-05-17T03:00:56.293" v="22"/>
          <ac:picMkLst>
            <pc:docMk/>
            <pc:sldMk cId="232463058" sldId="383"/>
            <ac:picMk id="3" creationId="{6B9F8BF7-B19B-ADA1-1ADE-986BA8FC8BA8}"/>
          </ac:picMkLst>
        </pc:picChg>
        <pc:picChg chg="del">
          <ac:chgData name="Ibrahim Rupawala" userId="16fe9d1623dd648b" providerId="LiveId" clId="{54A4B994-C321-4345-965D-93F45AC742A7}" dt="2023-05-17T03:00:40.986" v="21" actId="478"/>
          <ac:picMkLst>
            <pc:docMk/>
            <pc:sldMk cId="232463058" sldId="383"/>
            <ac:picMk id="5" creationId="{0352D7DD-E303-BEB2-B464-DBBBABF0C21A}"/>
          </ac:picMkLst>
        </pc:picChg>
      </pc:sldChg>
      <pc:sldChg chg="addSp delSp modSp new mod">
        <pc:chgData name="Ibrahim Rupawala" userId="16fe9d1623dd648b" providerId="LiveId" clId="{54A4B994-C321-4345-965D-93F45AC742A7}" dt="2023-05-17T03:01:58.585" v="32"/>
        <pc:sldMkLst>
          <pc:docMk/>
          <pc:sldMk cId="4082061795" sldId="384"/>
        </pc:sldMkLst>
        <pc:spChg chg="del">
          <ac:chgData name="Ibrahim Rupawala" userId="16fe9d1623dd648b" providerId="LiveId" clId="{54A4B994-C321-4345-965D-93F45AC742A7}" dt="2023-05-17T03:01:53.413" v="25" actId="478"/>
          <ac:spMkLst>
            <pc:docMk/>
            <pc:sldMk cId="4082061795" sldId="384"/>
            <ac:spMk id="2" creationId="{FF2AC506-C251-2BEA-1BC3-F79BE43A9B90}"/>
          </ac:spMkLst>
        </pc:spChg>
        <pc:spChg chg="del">
          <ac:chgData name="Ibrahim Rupawala" userId="16fe9d1623dd648b" providerId="LiveId" clId="{54A4B994-C321-4345-965D-93F45AC742A7}" dt="2023-05-17T03:01:53.413" v="25" actId="478"/>
          <ac:spMkLst>
            <pc:docMk/>
            <pc:sldMk cId="4082061795" sldId="384"/>
            <ac:spMk id="3" creationId="{DAE8BB45-5988-FAD0-1B49-8F9EDF3813FE}"/>
          </ac:spMkLst>
        </pc:spChg>
        <pc:picChg chg="add mod">
          <ac:chgData name="Ibrahim Rupawala" userId="16fe9d1623dd648b" providerId="LiveId" clId="{54A4B994-C321-4345-965D-93F45AC742A7}" dt="2023-05-17T03:01:58.585" v="32"/>
          <ac:picMkLst>
            <pc:docMk/>
            <pc:sldMk cId="4082061795" sldId="384"/>
            <ac:picMk id="5" creationId="{41A63173-4D64-67A4-CC18-AA052F6E1F09}"/>
          </ac:picMkLst>
        </pc:picChg>
      </pc:sldChg>
      <pc:sldChg chg="addSp modSp add">
        <pc:chgData name="Ibrahim Rupawala" userId="16fe9d1623dd648b" providerId="LiveId" clId="{54A4B994-C321-4345-965D-93F45AC742A7}" dt="2023-05-17T03:02:09.369" v="33"/>
        <pc:sldMkLst>
          <pc:docMk/>
          <pc:sldMk cId="4208705300" sldId="385"/>
        </pc:sldMkLst>
        <pc:picChg chg="add mod">
          <ac:chgData name="Ibrahim Rupawala" userId="16fe9d1623dd648b" providerId="LiveId" clId="{54A4B994-C321-4345-965D-93F45AC742A7}" dt="2023-05-17T03:02:09.369" v="33"/>
          <ac:picMkLst>
            <pc:docMk/>
            <pc:sldMk cId="4208705300" sldId="385"/>
            <ac:picMk id="3" creationId="{6EF0189E-8915-492D-1E6B-69F88283F9F4}"/>
          </ac:picMkLst>
        </pc:picChg>
      </pc:sldChg>
      <pc:sldChg chg="addSp modSp add">
        <pc:chgData name="Ibrahim Rupawala" userId="16fe9d1623dd648b" providerId="LiveId" clId="{54A4B994-C321-4345-965D-93F45AC742A7}" dt="2023-05-17T03:02:43.080" v="34"/>
        <pc:sldMkLst>
          <pc:docMk/>
          <pc:sldMk cId="4152111739" sldId="386"/>
        </pc:sldMkLst>
        <pc:picChg chg="add mod">
          <ac:chgData name="Ibrahim Rupawala" userId="16fe9d1623dd648b" providerId="LiveId" clId="{54A4B994-C321-4345-965D-93F45AC742A7}" dt="2023-05-17T03:02:43.080" v="34"/>
          <ac:picMkLst>
            <pc:docMk/>
            <pc:sldMk cId="4152111739" sldId="386"/>
            <ac:picMk id="3" creationId="{972C7094-F603-86BD-7D5A-9309A7C8BDBB}"/>
          </ac:picMkLst>
        </pc:picChg>
      </pc:sldChg>
      <pc:sldChg chg="addSp modSp add">
        <pc:chgData name="Ibrahim Rupawala" userId="16fe9d1623dd648b" providerId="LiveId" clId="{54A4B994-C321-4345-965D-93F45AC742A7}" dt="2023-05-17T03:02:46.962" v="35"/>
        <pc:sldMkLst>
          <pc:docMk/>
          <pc:sldMk cId="1501236065" sldId="387"/>
        </pc:sldMkLst>
        <pc:picChg chg="add mod">
          <ac:chgData name="Ibrahim Rupawala" userId="16fe9d1623dd648b" providerId="LiveId" clId="{54A4B994-C321-4345-965D-93F45AC742A7}" dt="2023-05-17T03:02:46.962" v="35"/>
          <ac:picMkLst>
            <pc:docMk/>
            <pc:sldMk cId="1501236065" sldId="387"/>
            <ac:picMk id="3" creationId="{3EB3A9C1-B994-0D9D-4F44-811C0C23F1F4}"/>
          </ac:picMkLst>
        </pc:picChg>
      </pc:sldChg>
      <pc:sldChg chg="addSp modSp add">
        <pc:chgData name="Ibrahim Rupawala" userId="16fe9d1623dd648b" providerId="LiveId" clId="{54A4B994-C321-4345-965D-93F45AC742A7}" dt="2023-05-17T03:03:26.432" v="36"/>
        <pc:sldMkLst>
          <pc:docMk/>
          <pc:sldMk cId="3736172653" sldId="388"/>
        </pc:sldMkLst>
        <pc:picChg chg="add mod">
          <ac:chgData name="Ibrahim Rupawala" userId="16fe9d1623dd648b" providerId="LiveId" clId="{54A4B994-C321-4345-965D-93F45AC742A7}" dt="2023-05-17T03:03:26.432" v="36"/>
          <ac:picMkLst>
            <pc:docMk/>
            <pc:sldMk cId="3736172653" sldId="388"/>
            <ac:picMk id="3" creationId="{587C20FE-FA28-6D94-FBCB-5973BBE995F6}"/>
          </ac:picMkLst>
        </pc:picChg>
      </pc:sldChg>
      <pc:sldChg chg="addSp delSp modSp add del">
        <pc:chgData name="Ibrahim Rupawala" userId="16fe9d1623dd648b" providerId="LiveId" clId="{54A4B994-C321-4345-965D-93F45AC742A7}" dt="2023-05-17T03:03:55.188" v="41"/>
        <pc:sldMkLst>
          <pc:docMk/>
          <pc:sldMk cId="572587286" sldId="389"/>
        </pc:sldMkLst>
        <pc:picChg chg="add del mod">
          <ac:chgData name="Ibrahim Rupawala" userId="16fe9d1623dd648b" providerId="LiveId" clId="{54A4B994-C321-4345-965D-93F45AC742A7}" dt="2023-05-17T03:03:55.188" v="41"/>
          <ac:picMkLst>
            <pc:docMk/>
            <pc:sldMk cId="572587286" sldId="389"/>
            <ac:picMk id="3" creationId="{64F012CB-07B8-5DEB-3F0F-FCAEE6B62C26}"/>
          </ac:picMkLst>
        </pc:picChg>
      </pc:sldChg>
      <pc:sldChg chg="add del">
        <pc:chgData name="Ibrahim Rupawala" userId="16fe9d1623dd648b" providerId="LiveId" clId="{54A4B994-C321-4345-965D-93F45AC742A7}" dt="2023-05-17T03:03:56.511" v="42" actId="47"/>
        <pc:sldMkLst>
          <pc:docMk/>
          <pc:sldMk cId="3912795677" sldId="39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C673-E9E4-8CD5-CCD6-9260F8DD54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A727E6-0DCD-B927-BE7C-ACFC214C3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0BBBAC-35A9-588C-04AB-613874D6EFCA}"/>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2E4369EF-185B-E999-2E57-9750E71CB5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EE239-8507-FF77-4D84-346323F4D6E2}"/>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1190263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6D85-2629-E7E7-13A9-C088EE5FBA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416BED-4848-9596-894C-D6FB948A0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FA6D52-00E9-7B98-D227-FA6E1C11CC5A}"/>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AAE7CEBC-8720-2C09-9E43-AE00C769F1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3CE825-69A9-41A3-F792-C46A340B1DB6}"/>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255233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10B3B8-E257-457A-B500-72A77834B6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318213-ABA6-3EAC-C4AC-0E30917460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9689D-9D8B-75C6-A9AE-9B825475DE83}"/>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4A012596-E879-CCAD-A649-8C326D895D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E9D89B-8A4A-0CBD-77AC-12384A1A8086}"/>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2213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F049-E31B-5F3C-5FA9-359F34E40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1DD4F-38A2-E86F-3C22-D4DD455866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CFA44-49D6-E1D7-D874-E3F705A9DB2B}"/>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67ECFF8B-803B-171B-9494-B6ED4A7EB0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DFB980-06FC-02A6-19F2-86684C234876}"/>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313262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E720-220B-AFC5-38C3-5F4BF32AFD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E737C3-EB16-FB95-C0ED-301752C54E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3765F-15F8-6007-195B-85BC3EDE2710}"/>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8BFC6D4C-0F70-F3AA-8B91-3B31E4BBA8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57C44A-4C29-E67E-AAA7-3E3DD1AB6D42}"/>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2618506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0239-D39B-ADF4-1CB2-02E6CBF7E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F0104-92F9-791B-068E-E581A72F0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E536FF-7F15-0F2E-E0A7-4185531779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239DBC-1F2F-3A3A-1317-873AE12AB89F}"/>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6" name="Footer Placeholder 5">
            <a:extLst>
              <a:ext uri="{FF2B5EF4-FFF2-40B4-BE49-F238E27FC236}">
                <a16:creationId xmlns:a16="http://schemas.microsoft.com/office/drawing/2014/main" id="{9E826846-3572-6355-B7C0-92C9589897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21134E-84F3-1C91-42AB-005189B2D2B0}"/>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209673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1628-F8FF-F04B-3044-284AA6AF61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6AD0CA-A785-80BF-B458-4F597C90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22DC1A-555A-6C68-E58B-937DE967CB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9EE141-FD8D-A166-E88E-F01939F36F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10A8D-D250-B83F-2223-2C8C429AC2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01786-E2F2-D0DD-3529-7A0AFBA22C04}"/>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8" name="Footer Placeholder 7">
            <a:extLst>
              <a:ext uri="{FF2B5EF4-FFF2-40B4-BE49-F238E27FC236}">
                <a16:creationId xmlns:a16="http://schemas.microsoft.com/office/drawing/2014/main" id="{1F2BE266-4BE0-600F-B858-47BE74274C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0682E6-A840-0ECB-9E92-6112E8427896}"/>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168141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C446-B199-8474-E1E7-DC2E714B3B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43DCCB-5F9F-F431-21A8-B025442C872E}"/>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4" name="Footer Placeholder 3">
            <a:extLst>
              <a:ext uri="{FF2B5EF4-FFF2-40B4-BE49-F238E27FC236}">
                <a16:creationId xmlns:a16="http://schemas.microsoft.com/office/drawing/2014/main" id="{ECFC0482-8724-1086-16DA-53AC69641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A11428E-A9E9-1727-ECF4-27A58AE10575}"/>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60153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98FE4-DE60-6E5E-7D0A-901C085C3B58}"/>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3" name="Footer Placeholder 2">
            <a:extLst>
              <a:ext uri="{FF2B5EF4-FFF2-40B4-BE49-F238E27FC236}">
                <a16:creationId xmlns:a16="http://schemas.microsoft.com/office/drawing/2014/main" id="{5EB5D757-5999-CAE1-0086-E655CF798A3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1C0530D-2092-E53C-0DC8-28C1B507E4D9}"/>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144882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CFE2-9828-563F-5185-60CC28D90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14B7A1-411E-A98D-EDD8-44E6B2BFDA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3265C-6F01-161D-F64C-8250A9CA9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5BB049-5CD7-65C4-CB0E-F1C2163EBFB6}"/>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6" name="Footer Placeholder 5">
            <a:extLst>
              <a:ext uri="{FF2B5EF4-FFF2-40B4-BE49-F238E27FC236}">
                <a16:creationId xmlns:a16="http://schemas.microsoft.com/office/drawing/2014/main" id="{2E0F0B33-B0EC-10B5-4B57-934327A11B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A75A77-9C75-2E21-627B-F9C6727E5D7F}"/>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382241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9607-EF85-F501-E9AF-05B68A5B45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F6F283-D042-A4C7-1149-6364E04124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139DB72-EDB5-A3C0-0C5B-ADD4E73548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99C6E-0ADD-38E9-5CCF-E3C0880373DD}"/>
              </a:ext>
            </a:extLst>
          </p:cNvPr>
          <p:cNvSpPr>
            <a:spLocks noGrp="1"/>
          </p:cNvSpPr>
          <p:nvPr>
            <p:ph type="dt" sz="half" idx="10"/>
          </p:nvPr>
        </p:nvSpPr>
        <p:spPr/>
        <p:txBody>
          <a:bodyPr/>
          <a:lstStyle/>
          <a:p>
            <a:fld id="{BAEE224C-C268-4B09-A6AF-71D7F701722E}" type="datetimeFigureOut">
              <a:rPr lang="en-US" smtClean="0"/>
              <a:t>5/16/2023</a:t>
            </a:fld>
            <a:endParaRPr lang="en-US" dirty="0"/>
          </a:p>
        </p:txBody>
      </p:sp>
      <p:sp>
        <p:nvSpPr>
          <p:cNvPr id="6" name="Footer Placeholder 5">
            <a:extLst>
              <a:ext uri="{FF2B5EF4-FFF2-40B4-BE49-F238E27FC236}">
                <a16:creationId xmlns:a16="http://schemas.microsoft.com/office/drawing/2014/main" id="{20150F94-868E-4308-2095-79164C5342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122A71-0664-50AB-996B-F1807F2953C8}"/>
              </a:ext>
            </a:extLst>
          </p:cNvPr>
          <p:cNvSpPr>
            <a:spLocks noGrp="1"/>
          </p:cNvSpPr>
          <p:nvPr>
            <p:ph type="sldNum" sz="quarter" idx="12"/>
          </p:nvPr>
        </p:nvSpPr>
        <p:spPr/>
        <p:txBody>
          <a:bodyPr/>
          <a:lstStyle/>
          <a:p>
            <a:fld id="{AFFEF78D-65A3-4488-8558-5984138A0F55}" type="slidenum">
              <a:rPr lang="en-US" smtClean="0"/>
              <a:t>‹#›</a:t>
            </a:fld>
            <a:endParaRPr lang="en-US" dirty="0"/>
          </a:p>
        </p:txBody>
      </p:sp>
    </p:spTree>
    <p:extLst>
      <p:ext uri="{BB962C8B-B14F-4D97-AF65-F5344CB8AC3E}">
        <p14:creationId xmlns:p14="http://schemas.microsoft.com/office/powerpoint/2010/main" val="1861338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C57D-BA71-E081-90D3-FB82577E17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36D61-5ED0-8663-6C7F-326D4F79B7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E7DCA-4A39-7D8E-9300-A1E416D4C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E224C-C268-4B09-A6AF-71D7F701722E}" type="datetimeFigureOut">
              <a:rPr lang="en-US" smtClean="0"/>
              <a:t>5/16/2023</a:t>
            </a:fld>
            <a:endParaRPr lang="en-US" dirty="0"/>
          </a:p>
        </p:txBody>
      </p:sp>
      <p:sp>
        <p:nvSpPr>
          <p:cNvPr id="5" name="Footer Placeholder 4">
            <a:extLst>
              <a:ext uri="{FF2B5EF4-FFF2-40B4-BE49-F238E27FC236}">
                <a16:creationId xmlns:a16="http://schemas.microsoft.com/office/drawing/2014/main" id="{84DC53B8-3F38-66FB-EA20-EE11FC01E8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20F1D9-BDC4-AC99-8471-B262DD431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EF78D-65A3-4488-8558-5984138A0F55}" type="slidenum">
              <a:rPr lang="en-US" smtClean="0"/>
              <a:t>‹#›</a:t>
            </a:fld>
            <a:endParaRPr lang="en-US" dirty="0"/>
          </a:p>
        </p:txBody>
      </p:sp>
    </p:spTree>
    <p:extLst>
      <p:ext uri="{BB962C8B-B14F-4D97-AF65-F5344CB8AC3E}">
        <p14:creationId xmlns:p14="http://schemas.microsoft.com/office/powerpoint/2010/main" val="4067109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787629-B154-FBFE-52B0-25D896B0AE48}"/>
              </a:ext>
            </a:extLst>
          </p:cNvPr>
          <p:cNvPicPr>
            <a:picLocks noChangeAspect="1"/>
          </p:cNvPicPr>
          <p:nvPr/>
        </p:nvPicPr>
        <p:blipFill>
          <a:blip r:embed="rId2"/>
          <a:stretch>
            <a:fillRect/>
          </a:stretch>
        </p:blipFill>
        <p:spPr>
          <a:xfrm>
            <a:off x="461176" y="685417"/>
            <a:ext cx="11269648" cy="5487166"/>
          </a:xfrm>
          <a:prstGeom prst="rect">
            <a:avLst/>
          </a:prstGeom>
        </p:spPr>
      </p:pic>
    </p:spTree>
    <p:extLst>
      <p:ext uri="{BB962C8B-B14F-4D97-AF65-F5344CB8AC3E}">
        <p14:creationId xmlns:p14="http://schemas.microsoft.com/office/powerpoint/2010/main" val="2387403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3A5AC-FBBE-CCFF-08A6-71613FA44F10}"/>
              </a:ext>
            </a:extLst>
          </p:cNvPr>
          <p:cNvPicPr>
            <a:picLocks noChangeAspect="1"/>
          </p:cNvPicPr>
          <p:nvPr/>
        </p:nvPicPr>
        <p:blipFill>
          <a:blip r:embed="rId2"/>
          <a:stretch>
            <a:fillRect/>
          </a:stretch>
        </p:blipFill>
        <p:spPr>
          <a:xfrm>
            <a:off x="1685309" y="342469"/>
            <a:ext cx="8821381" cy="6173061"/>
          </a:xfrm>
          <a:prstGeom prst="rect">
            <a:avLst/>
          </a:prstGeom>
        </p:spPr>
      </p:pic>
      <p:sp>
        <p:nvSpPr>
          <p:cNvPr id="2" name="TextBox 1">
            <a:extLst>
              <a:ext uri="{FF2B5EF4-FFF2-40B4-BE49-F238E27FC236}">
                <a16:creationId xmlns:a16="http://schemas.microsoft.com/office/drawing/2014/main" id="{1A3E3B03-06D0-7FDB-224F-7100DE60C253}"/>
              </a:ext>
            </a:extLst>
          </p:cNvPr>
          <p:cNvSpPr txBox="1"/>
          <p:nvPr/>
        </p:nvSpPr>
        <p:spPr>
          <a:xfrm>
            <a:off x="4142630" y="2608028"/>
            <a:ext cx="5746510" cy="369332"/>
          </a:xfrm>
          <a:prstGeom prst="rect">
            <a:avLst/>
          </a:prstGeom>
          <a:noFill/>
        </p:spPr>
        <p:txBody>
          <a:bodyPr wrap="none" rtlCol="0">
            <a:spAutoFit/>
          </a:bodyPr>
          <a:lstStyle/>
          <a:p>
            <a:r>
              <a:rPr lang="en-US" dirty="0"/>
              <a:t>Wire Load Model – Takes the fixed R and C based on fanout</a:t>
            </a:r>
          </a:p>
        </p:txBody>
      </p:sp>
    </p:spTree>
    <p:extLst>
      <p:ext uri="{BB962C8B-B14F-4D97-AF65-F5344CB8AC3E}">
        <p14:creationId xmlns:p14="http://schemas.microsoft.com/office/powerpoint/2010/main" val="17357396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BE9AB-2423-F295-727D-7D2F0030F675}"/>
              </a:ext>
            </a:extLst>
          </p:cNvPr>
          <p:cNvPicPr>
            <a:picLocks noChangeAspect="1"/>
          </p:cNvPicPr>
          <p:nvPr/>
        </p:nvPicPr>
        <p:blipFill>
          <a:blip r:embed="rId2"/>
          <a:stretch>
            <a:fillRect/>
          </a:stretch>
        </p:blipFill>
        <p:spPr>
          <a:xfrm>
            <a:off x="1651967" y="256732"/>
            <a:ext cx="8888065" cy="6344535"/>
          </a:xfrm>
          <a:prstGeom prst="rect">
            <a:avLst/>
          </a:prstGeom>
        </p:spPr>
      </p:pic>
    </p:spTree>
    <p:extLst>
      <p:ext uri="{BB962C8B-B14F-4D97-AF65-F5344CB8AC3E}">
        <p14:creationId xmlns:p14="http://schemas.microsoft.com/office/powerpoint/2010/main" val="27628331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25CD5-525E-8A96-3C27-375744C8DFAC}"/>
              </a:ext>
            </a:extLst>
          </p:cNvPr>
          <p:cNvPicPr>
            <a:picLocks noChangeAspect="1"/>
          </p:cNvPicPr>
          <p:nvPr/>
        </p:nvPicPr>
        <p:blipFill>
          <a:blip r:embed="rId2"/>
          <a:stretch>
            <a:fillRect/>
          </a:stretch>
        </p:blipFill>
        <p:spPr>
          <a:xfrm>
            <a:off x="295558" y="363287"/>
            <a:ext cx="8992855" cy="6354062"/>
          </a:xfrm>
          <a:prstGeom prst="rect">
            <a:avLst/>
          </a:prstGeom>
        </p:spPr>
      </p:pic>
      <p:sp>
        <p:nvSpPr>
          <p:cNvPr id="2" name="TextBox 1">
            <a:extLst>
              <a:ext uri="{FF2B5EF4-FFF2-40B4-BE49-F238E27FC236}">
                <a16:creationId xmlns:a16="http://schemas.microsoft.com/office/drawing/2014/main" id="{5F2A060D-03AC-9EC1-B3D3-A373201F4A45}"/>
              </a:ext>
            </a:extLst>
          </p:cNvPr>
          <p:cNvSpPr txBox="1"/>
          <p:nvPr/>
        </p:nvSpPr>
        <p:spPr>
          <a:xfrm>
            <a:off x="7771051" y="1951672"/>
            <a:ext cx="4010013" cy="1477328"/>
          </a:xfrm>
          <a:prstGeom prst="rect">
            <a:avLst/>
          </a:prstGeom>
          <a:noFill/>
        </p:spPr>
        <p:txBody>
          <a:bodyPr wrap="square" rtlCol="0">
            <a:spAutoFit/>
          </a:bodyPr>
          <a:lstStyle/>
          <a:p>
            <a:r>
              <a:rPr lang="en-US" dirty="0"/>
              <a:t>Setup check performed on 6</a:t>
            </a:r>
            <a:r>
              <a:rPr lang="en-US" baseline="30000" dirty="0"/>
              <a:t>th</a:t>
            </a:r>
            <a:r>
              <a:rPr lang="en-US" dirty="0"/>
              <a:t> clock and hold check performed on 0</a:t>
            </a:r>
            <a:r>
              <a:rPr lang="en-US" baseline="30000" dirty="0"/>
              <a:t>th</a:t>
            </a:r>
            <a:r>
              <a:rPr lang="en-US" dirty="0"/>
              <a:t> clock.</a:t>
            </a:r>
          </a:p>
          <a:p>
            <a:endParaRPr lang="en-US" dirty="0"/>
          </a:p>
          <a:p>
            <a:r>
              <a:rPr lang="en-US" dirty="0"/>
              <a:t>Hold violation always happens at launch clock and setup at capture clock</a:t>
            </a:r>
          </a:p>
        </p:txBody>
      </p:sp>
      <p:sp>
        <p:nvSpPr>
          <p:cNvPr id="3" name="TextBox 2">
            <a:extLst>
              <a:ext uri="{FF2B5EF4-FFF2-40B4-BE49-F238E27FC236}">
                <a16:creationId xmlns:a16="http://schemas.microsoft.com/office/drawing/2014/main" id="{2857AAD8-F0E6-CA8A-4A5A-D7D7A6190263}"/>
              </a:ext>
            </a:extLst>
          </p:cNvPr>
          <p:cNvSpPr txBox="1"/>
          <p:nvPr/>
        </p:nvSpPr>
        <p:spPr>
          <a:xfrm>
            <a:off x="7854043" y="4147457"/>
            <a:ext cx="3526971" cy="2031325"/>
          </a:xfrm>
          <a:prstGeom prst="rect">
            <a:avLst/>
          </a:prstGeom>
          <a:noFill/>
        </p:spPr>
        <p:txBody>
          <a:bodyPr wrap="square" rtlCol="0">
            <a:spAutoFit/>
          </a:bodyPr>
          <a:lstStyle/>
          <a:p>
            <a:r>
              <a:rPr lang="en-US" dirty="0"/>
              <a:t>Hold check by default happens at 1 clock edge before setup hence here if setup at 6 then hold will happen at 5 by default but when we write the </a:t>
            </a:r>
            <a:r>
              <a:rPr lang="en-US" dirty="0" err="1"/>
              <a:t>set_multicycle_path</a:t>
            </a:r>
            <a:r>
              <a:rPr lang="en-US" dirty="0"/>
              <a:t> –hold 5 the hold check shifts by -5 clock edges hence happens at 0ns</a:t>
            </a:r>
          </a:p>
        </p:txBody>
      </p:sp>
    </p:spTree>
    <p:extLst>
      <p:ext uri="{BB962C8B-B14F-4D97-AF65-F5344CB8AC3E}">
        <p14:creationId xmlns:p14="http://schemas.microsoft.com/office/powerpoint/2010/main" val="1286833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202B9-C2CE-C4AC-A554-3A98F7243E70}"/>
              </a:ext>
            </a:extLst>
          </p:cNvPr>
          <p:cNvPicPr>
            <a:picLocks noChangeAspect="1"/>
          </p:cNvPicPr>
          <p:nvPr/>
        </p:nvPicPr>
        <p:blipFill>
          <a:blip r:embed="rId2"/>
          <a:stretch>
            <a:fillRect/>
          </a:stretch>
        </p:blipFill>
        <p:spPr>
          <a:xfrm>
            <a:off x="253827" y="213864"/>
            <a:ext cx="8973802" cy="6430272"/>
          </a:xfrm>
          <a:prstGeom prst="rect">
            <a:avLst/>
          </a:prstGeom>
        </p:spPr>
      </p:pic>
      <p:sp>
        <p:nvSpPr>
          <p:cNvPr id="2" name="TextBox 1">
            <a:extLst>
              <a:ext uri="{FF2B5EF4-FFF2-40B4-BE49-F238E27FC236}">
                <a16:creationId xmlns:a16="http://schemas.microsoft.com/office/drawing/2014/main" id="{37585F69-998B-8BFB-BA72-B0890FB50D83}"/>
              </a:ext>
            </a:extLst>
          </p:cNvPr>
          <p:cNvSpPr txBox="1"/>
          <p:nvPr/>
        </p:nvSpPr>
        <p:spPr>
          <a:xfrm>
            <a:off x="6815082" y="3725328"/>
            <a:ext cx="4555283" cy="2031325"/>
          </a:xfrm>
          <a:prstGeom prst="rect">
            <a:avLst/>
          </a:prstGeom>
          <a:noFill/>
        </p:spPr>
        <p:txBody>
          <a:bodyPr wrap="square" rtlCol="0">
            <a:spAutoFit/>
          </a:bodyPr>
          <a:lstStyle/>
          <a:p>
            <a:r>
              <a:rPr lang="en-US" dirty="0"/>
              <a:t>If some paths are missing or hierarchies are missing (provided by RTL guys).</a:t>
            </a:r>
          </a:p>
          <a:p>
            <a:r>
              <a:rPr lang="en-US" dirty="0"/>
              <a:t>Now we can think that all paths are constrained and you find in the analysis that some paths are violating this is because some are missed </a:t>
            </a:r>
          </a:p>
          <a:p>
            <a:r>
              <a:rPr lang="en-US" dirty="0"/>
              <a:t>To report those exceptions use command </a:t>
            </a:r>
          </a:p>
        </p:txBody>
      </p:sp>
    </p:spTree>
    <p:extLst>
      <p:ext uri="{BB962C8B-B14F-4D97-AF65-F5344CB8AC3E}">
        <p14:creationId xmlns:p14="http://schemas.microsoft.com/office/powerpoint/2010/main" val="2537893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743B3-A608-3D9D-B727-839CAD843A57}"/>
              </a:ext>
            </a:extLst>
          </p:cNvPr>
          <p:cNvPicPr>
            <a:picLocks noChangeAspect="1"/>
          </p:cNvPicPr>
          <p:nvPr/>
        </p:nvPicPr>
        <p:blipFill>
          <a:blip r:embed="rId2"/>
          <a:stretch>
            <a:fillRect/>
          </a:stretch>
        </p:blipFill>
        <p:spPr>
          <a:xfrm>
            <a:off x="1771046" y="1380839"/>
            <a:ext cx="8649907" cy="4096322"/>
          </a:xfrm>
          <a:prstGeom prst="rect">
            <a:avLst/>
          </a:prstGeom>
        </p:spPr>
      </p:pic>
    </p:spTree>
    <p:extLst>
      <p:ext uri="{BB962C8B-B14F-4D97-AF65-F5344CB8AC3E}">
        <p14:creationId xmlns:p14="http://schemas.microsoft.com/office/powerpoint/2010/main" val="1911115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24F275-EEAE-97A0-6F18-31591496EB20}"/>
              </a:ext>
            </a:extLst>
          </p:cNvPr>
          <p:cNvPicPr>
            <a:picLocks noChangeAspect="1"/>
          </p:cNvPicPr>
          <p:nvPr/>
        </p:nvPicPr>
        <p:blipFill>
          <a:blip r:embed="rId2"/>
          <a:stretch>
            <a:fillRect/>
          </a:stretch>
        </p:blipFill>
        <p:spPr>
          <a:xfrm>
            <a:off x="1751994" y="251969"/>
            <a:ext cx="8688012" cy="6354062"/>
          </a:xfrm>
          <a:prstGeom prst="rect">
            <a:avLst/>
          </a:prstGeom>
        </p:spPr>
      </p:pic>
      <p:sp>
        <p:nvSpPr>
          <p:cNvPr id="2" name="TextBox 1">
            <a:extLst>
              <a:ext uri="{FF2B5EF4-FFF2-40B4-BE49-F238E27FC236}">
                <a16:creationId xmlns:a16="http://schemas.microsoft.com/office/drawing/2014/main" id="{B9122E1C-EC9E-9060-F5A5-71E2F8827D4B}"/>
              </a:ext>
            </a:extLst>
          </p:cNvPr>
          <p:cNvSpPr txBox="1"/>
          <p:nvPr/>
        </p:nvSpPr>
        <p:spPr>
          <a:xfrm>
            <a:off x="10203242" y="2912712"/>
            <a:ext cx="1896230" cy="3693319"/>
          </a:xfrm>
          <a:prstGeom prst="rect">
            <a:avLst/>
          </a:prstGeom>
          <a:noFill/>
        </p:spPr>
        <p:txBody>
          <a:bodyPr wrap="square" rtlCol="0">
            <a:spAutoFit/>
          </a:bodyPr>
          <a:lstStyle/>
          <a:p>
            <a:r>
              <a:rPr lang="en-US" dirty="0"/>
              <a:t>3</a:t>
            </a:r>
            <a:r>
              <a:rPr lang="en-US" baseline="30000" dirty="0"/>
              <a:t>rd</a:t>
            </a:r>
            <a:r>
              <a:rPr lang="en-US" dirty="0"/>
              <a:t> party tools meaning </a:t>
            </a:r>
            <a:r>
              <a:rPr lang="en-US" dirty="0" err="1"/>
              <a:t>presynthesis</a:t>
            </a:r>
            <a:r>
              <a:rPr lang="en-US" dirty="0"/>
              <a:t> </a:t>
            </a:r>
            <a:r>
              <a:rPr lang="en-US" dirty="0" err="1"/>
              <a:t>synopsys</a:t>
            </a:r>
            <a:r>
              <a:rPr lang="en-US" dirty="0"/>
              <a:t> tool and post synthesis cadence tool</a:t>
            </a:r>
          </a:p>
          <a:p>
            <a:r>
              <a:rPr lang="en-US" dirty="0"/>
              <a:t>In the third column individually you have to dump whatever is required for 3</a:t>
            </a:r>
            <a:r>
              <a:rPr lang="en-US" baseline="30000" dirty="0"/>
              <a:t>rd</a:t>
            </a:r>
            <a:r>
              <a:rPr lang="en-US" dirty="0"/>
              <a:t> party tools</a:t>
            </a:r>
          </a:p>
        </p:txBody>
      </p:sp>
    </p:spTree>
    <p:extLst>
      <p:ext uri="{BB962C8B-B14F-4D97-AF65-F5344CB8AC3E}">
        <p14:creationId xmlns:p14="http://schemas.microsoft.com/office/powerpoint/2010/main" val="4010314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3E037-B1A9-BEA8-0F77-6E2358BFBC3C}"/>
              </a:ext>
            </a:extLst>
          </p:cNvPr>
          <p:cNvPicPr>
            <a:picLocks noChangeAspect="1"/>
          </p:cNvPicPr>
          <p:nvPr/>
        </p:nvPicPr>
        <p:blipFill>
          <a:blip r:embed="rId2"/>
          <a:stretch>
            <a:fillRect/>
          </a:stretch>
        </p:blipFill>
        <p:spPr>
          <a:xfrm>
            <a:off x="1012452" y="628259"/>
            <a:ext cx="8583223" cy="5601482"/>
          </a:xfrm>
          <a:prstGeom prst="rect">
            <a:avLst/>
          </a:prstGeom>
        </p:spPr>
      </p:pic>
      <p:sp>
        <p:nvSpPr>
          <p:cNvPr id="2" name="TextBox 1">
            <a:extLst>
              <a:ext uri="{FF2B5EF4-FFF2-40B4-BE49-F238E27FC236}">
                <a16:creationId xmlns:a16="http://schemas.microsoft.com/office/drawing/2014/main" id="{5F9E3AEB-1A25-1DCE-B6FA-373EABFC62C8}"/>
              </a:ext>
            </a:extLst>
          </p:cNvPr>
          <p:cNvSpPr txBox="1"/>
          <p:nvPr/>
        </p:nvSpPr>
        <p:spPr>
          <a:xfrm>
            <a:off x="5682343" y="3244334"/>
            <a:ext cx="5429250" cy="923330"/>
          </a:xfrm>
          <a:prstGeom prst="rect">
            <a:avLst/>
          </a:prstGeom>
          <a:noFill/>
        </p:spPr>
        <p:txBody>
          <a:bodyPr wrap="square" rtlCol="0">
            <a:spAutoFit/>
          </a:bodyPr>
          <a:lstStyle/>
          <a:p>
            <a:r>
              <a:rPr lang="en-US" dirty="0"/>
              <a:t>Third party tools won’t understand </a:t>
            </a:r>
            <a:r>
              <a:rPr lang="en-US" dirty="0" err="1"/>
              <a:t>group_paths</a:t>
            </a:r>
            <a:r>
              <a:rPr lang="en-US" dirty="0"/>
              <a:t> defined in SDC hence we have to remove listed info and create SDC file for it use the </a:t>
            </a:r>
            <a:r>
              <a:rPr lang="en-US" dirty="0" err="1"/>
              <a:t>cmd</a:t>
            </a:r>
            <a:endParaRPr lang="en-US" dirty="0"/>
          </a:p>
        </p:txBody>
      </p:sp>
    </p:spTree>
    <p:extLst>
      <p:ext uri="{BB962C8B-B14F-4D97-AF65-F5344CB8AC3E}">
        <p14:creationId xmlns:p14="http://schemas.microsoft.com/office/powerpoint/2010/main" val="21469064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AD402-C068-4AFF-E6A2-B2DD6A6A212B}"/>
              </a:ext>
            </a:extLst>
          </p:cNvPr>
          <p:cNvPicPr>
            <a:picLocks noChangeAspect="1"/>
          </p:cNvPicPr>
          <p:nvPr/>
        </p:nvPicPr>
        <p:blipFill>
          <a:blip r:embed="rId2"/>
          <a:stretch>
            <a:fillRect/>
          </a:stretch>
        </p:blipFill>
        <p:spPr>
          <a:xfrm>
            <a:off x="1551941" y="609206"/>
            <a:ext cx="9088118" cy="5639587"/>
          </a:xfrm>
          <a:prstGeom prst="rect">
            <a:avLst/>
          </a:prstGeom>
        </p:spPr>
      </p:pic>
    </p:spTree>
    <p:extLst>
      <p:ext uri="{BB962C8B-B14F-4D97-AF65-F5344CB8AC3E}">
        <p14:creationId xmlns:p14="http://schemas.microsoft.com/office/powerpoint/2010/main" val="40397616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D29993-CAC8-3AD4-0C5C-88455E30B59B}"/>
              </a:ext>
            </a:extLst>
          </p:cNvPr>
          <p:cNvPicPr>
            <a:picLocks noChangeAspect="1"/>
          </p:cNvPicPr>
          <p:nvPr/>
        </p:nvPicPr>
        <p:blipFill>
          <a:blip r:embed="rId2"/>
          <a:stretch>
            <a:fillRect/>
          </a:stretch>
        </p:blipFill>
        <p:spPr>
          <a:xfrm>
            <a:off x="1580520" y="342469"/>
            <a:ext cx="9030960" cy="6173061"/>
          </a:xfrm>
          <a:prstGeom prst="rect">
            <a:avLst/>
          </a:prstGeom>
        </p:spPr>
      </p:pic>
    </p:spTree>
    <p:extLst>
      <p:ext uri="{BB962C8B-B14F-4D97-AF65-F5344CB8AC3E}">
        <p14:creationId xmlns:p14="http://schemas.microsoft.com/office/powerpoint/2010/main" val="3751774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CCA24-27A0-EDBA-8232-14AA4B94DE3E}"/>
              </a:ext>
            </a:extLst>
          </p:cNvPr>
          <p:cNvPicPr>
            <a:picLocks noChangeAspect="1"/>
          </p:cNvPicPr>
          <p:nvPr/>
        </p:nvPicPr>
        <p:blipFill>
          <a:blip r:embed="rId2"/>
          <a:stretch>
            <a:fillRect/>
          </a:stretch>
        </p:blipFill>
        <p:spPr>
          <a:xfrm>
            <a:off x="1751994" y="347232"/>
            <a:ext cx="8688012" cy="6163535"/>
          </a:xfrm>
          <a:prstGeom prst="rect">
            <a:avLst/>
          </a:prstGeom>
        </p:spPr>
      </p:pic>
    </p:spTree>
    <p:extLst>
      <p:ext uri="{BB962C8B-B14F-4D97-AF65-F5344CB8AC3E}">
        <p14:creationId xmlns:p14="http://schemas.microsoft.com/office/powerpoint/2010/main" val="6214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08F2D0-C1EE-2D1C-A537-374A81D244B4}"/>
              </a:ext>
            </a:extLst>
          </p:cNvPr>
          <p:cNvPicPr>
            <a:picLocks noChangeAspect="1"/>
          </p:cNvPicPr>
          <p:nvPr/>
        </p:nvPicPr>
        <p:blipFill>
          <a:blip r:embed="rId2"/>
          <a:stretch>
            <a:fillRect/>
          </a:stretch>
        </p:blipFill>
        <p:spPr>
          <a:xfrm>
            <a:off x="1723415" y="280548"/>
            <a:ext cx="8745170" cy="6296904"/>
          </a:xfrm>
          <a:prstGeom prst="rect">
            <a:avLst/>
          </a:prstGeom>
        </p:spPr>
      </p:pic>
    </p:spTree>
    <p:extLst>
      <p:ext uri="{BB962C8B-B14F-4D97-AF65-F5344CB8AC3E}">
        <p14:creationId xmlns:p14="http://schemas.microsoft.com/office/powerpoint/2010/main" val="242963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62A7B-3F1A-918B-C9F0-7EC09C8C0316}"/>
              </a:ext>
            </a:extLst>
          </p:cNvPr>
          <p:cNvPicPr>
            <a:picLocks noChangeAspect="1"/>
          </p:cNvPicPr>
          <p:nvPr/>
        </p:nvPicPr>
        <p:blipFill>
          <a:blip r:embed="rId2"/>
          <a:stretch>
            <a:fillRect/>
          </a:stretch>
        </p:blipFill>
        <p:spPr>
          <a:xfrm>
            <a:off x="351103" y="482404"/>
            <a:ext cx="8849960" cy="6163535"/>
          </a:xfrm>
          <a:prstGeom prst="rect">
            <a:avLst/>
          </a:prstGeom>
        </p:spPr>
      </p:pic>
      <p:sp>
        <p:nvSpPr>
          <p:cNvPr id="2" name="TextBox 1">
            <a:extLst>
              <a:ext uri="{FF2B5EF4-FFF2-40B4-BE49-F238E27FC236}">
                <a16:creationId xmlns:a16="http://schemas.microsoft.com/office/drawing/2014/main" id="{F96928D2-0984-44C8-BFD1-A001E0632A8C}"/>
              </a:ext>
            </a:extLst>
          </p:cNvPr>
          <p:cNvSpPr txBox="1"/>
          <p:nvPr/>
        </p:nvSpPr>
        <p:spPr>
          <a:xfrm>
            <a:off x="7780565" y="2312551"/>
            <a:ext cx="3241221" cy="2862322"/>
          </a:xfrm>
          <a:prstGeom prst="rect">
            <a:avLst/>
          </a:prstGeom>
          <a:noFill/>
        </p:spPr>
        <p:txBody>
          <a:bodyPr wrap="square" rtlCol="0">
            <a:spAutoFit/>
          </a:bodyPr>
          <a:lstStyle/>
          <a:p>
            <a:r>
              <a:rPr lang="en-US" dirty="0"/>
              <a:t>For the shell mode the commands specific to the tool needs to be stored in a script and script needs to be run for the batch mode, the tool specific command can be run from terminal directly moreover we do not wait for the script to be completed and can do other work on the side</a:t>
            </a:r>
          </a:p>
        </p:txBody>
      </p:sp>
      <p:sp>
        <p:nvSpPr>
          <p:cNvPr id="3" name="TextBox 2">
            <a:extLst>
              <a:ext uri="{FF2B5EF4-FFF2-40B4-BE49-F238E27FC236}">
                <a16:creationId xmlns:a16="http://schemas.microsoft.com/office/drawing/2014/main" id="{301DA0CC-2CFD-AE08-9771-E9C1A148D85A}"/>
              </a:ext>
            </a:extLst>
          </p:cNvPr>
          <p:cNvSpPr txBox="1"/>
          <p:nvPr/>
        </p:nvSpPr>
        <p:spPr>
          <a:xfrm>
            <a:off x="7780565" y="5587240"/>
            <a:ext cx="4302579" cy="646331"/>
          </a:xfrm>
          <a:prstGeom prst="rect">
            <a:avLst/>
          </a:prstGeom>
          <a:noFill/>
        </p:spPr>
        <p:txBody>
          <a:bodyPr wrap="square" rtlCol="0">
            <a:spAutoFit/>
          </a:bodyPr>
          <a:lstStyle/>
          <a:p>
            <a:r>
              <a:rPr lang="en-US" dirty="0"/>
              <a:t>Tee is terminal command, the results of </a:t>
            </a:r>
            <a:r>
              <a:rPr lang="en-US" dirty="0" err="1"/>
              <a:t>run.tcl</a:t>
            </a:r>
            <a:r>
              <a:rPr lang="en-US" dirty="0"/>
              <a:t> will get stored in run.log</a:t>
            </a:r>
          </a:p>
        </p:txBody>
      </p:sp>
    </p:spTree>
    <p:extLst>
      <p:ext uri="{BB962C8B-B14F-4D97-AF65-F5344CB8AC3E}">
        <p14:creationId xmlns:p14="http://schemas.microsoft.com/office/powerpoint/2010/main" val="7988055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AAB31C-E708-BC7A-6BE7-2F58B2E210F4}"/>
              </a:ext>
            </a:extLst>
          </p:cNvPr>
          <p:cNvPicPr>
            <a:picLocks noChangeAspect="1"/>
          </p:cNvPicPr>
          <p:nvPr/>
        </p:nvPicPr>
        <p:blipFill>
          <a:blip r:embed="rId2"/>
          <a:stretch>
            <a:fillRect/>
          </a:stretch>
        </p:blipFill>
        <p:spPr>
          <a:xfrm>
            <a:off x="1747230" y="271022"/>
            <a:ext cx="8697539" cy="6315956"/>
          </a:xfrm>
          <a:prstGeom prst="rect">
            <a:avLst/>
          </a:prstGeom>
        </p:spPr>
      </p:pic>
      <p:sp>
        <p:nvSpPr>
          <p:cNvPr id="2" name="TextBox 1">
            <a:extLst>
              <a:ext uri="{FF2B5EF4-FFF2-40B4-BE49-F238E27FC236}">
                <a16:creationId xmlns:a16="http://schemas.microsoft.com/office/drawing/2014/main" id="{E467468E-B44F-6765-E975-BDD72B2C4C53}"/>
              </a:ext>
            </a:extLst>
          </p:cNvPr>
          <p:cNvSpPr txBox="1"/>
          <p:nvPr/>
        </p:nvSpPr>
        <p:spPr>
          <a:xfrm>
            <a:off x="7839987" y="4754880"/>
            <a:ext cx="3312428" cy="923330"/>
          </a:xfrm>
          <a:prstGeom prst="rect">
            <a:avLst/>
          </a:prstGeom>
          <a:noFill/>
        </p:spPr>
        <p:txBody>
          <a:bodyPr wrap="square" rtlCol="0">
            <a:spAutoFit/>
          </a:bodyPr>
          <a:lstStyle/>
          <a:p>
            <a:r>
              <a:rPr lang="en-US" dirty="0" err="1"/>
              <a:t>Change_names</a:t>
            </a:r>
            <a:r>
              <a:rPr lang="en-US" dirty="0"/>
              <a:t> –rules Verilog –</a:t>
            </a:r>
            <a:r>
              <a:rPr lang="en-US" dirty="0" err="1"/>
              <a:t>hier</a:t>
            </a:r>
            <a:r>
              <a:rPr lang="en-US" dirty="0"/>
              <a:t> converts names, examples shown </a:t>
            </a:r>
          </a:p>
        </p:txBody>
      </p:sp>
    </p:spTree>
    <p:extLst>
      <p:ext uri="{BB962C8B-B14F-4D97-AF65-F5344CB8AC3E}">
        <p14:creationId xmlns:p14="http://schemas.microsoft.com/office/powerpoint/2010/main" val="2300051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75036-2C09-B323-61DC-BE0CF24B75C1}"/>
              </a:ext>
            </a:extLst>
          </p:cNvPr>
          <p:cNvPicPr>
            <a:picLocks noChangeAspect="1"/>
          </p:cNvPicPr>
          <p:nvPr/>
        </p:nvPicPr>
        <p:blipFill>
          <a:blip r:embed="rId2"/>
          <a:stretch>
            <a:fillRect/>
          </a:stretch>
        </p:blipFill>
        <p:spPr>
          <a:xfrm>
            <a:off x="360664" y="786757"/>
            <a:ext cx="8678486" cy="5953956"/>
          </a:xfrm>
          <a:prstGeom prst="rect">
            <a:avLst/>
          </a:prstGeom>
        </p:spPr>
      </p:pic>
      <p:sp>
        <p:nvSpPr>
          <p:cNvPr id="2" name="TextBox 1">
            <a:extLst>
              <a:ext uri="{FF2B5EF4-FFF2-40B4-BE49-F238E27FC236}">
                <a16:creationId xmlns:a16="http://schemas.microsoft.com/office/drawing/2014/main" id="{D584BBF1-F424-6574-5FAC-36617ACABE53}"/>
              </a:ext>
            </a:extLst>
          </p:cNvPr>
          <p:cNvSpPr txBox="1"/>
          <p:nvPr/>
        </p:nvSpPr>
        <p:spPr>
          <a:xfrm>
            <a:off x="6253843" y="3796393"/>
            <a:ext cx="5246369" cy="1754326"/>
          </a:xfrm>
          <a:prstGeom prst="rect">
            <a:avLst/>
          </a:prstGeom>
          <a:noFill/>
        </p:spPr>
        <p:txBody>
          <a:bodyPr wrap="square" rtlCol="0">
            <a:spAutoFit/>
          </a:bodyPr>
          <a:lstStyle/>
          <a:p>
            <a:r>
              <a:rPr lang="en-US" dirty="0"/>
              <a:t>Bit blasted means having individual pins of the port (opened up vectors) in the netlist, hence netlist will be huge</a:t>
            </a:r>
          </a:p>
          <a:p>
            <a:endParaRPr lang="en-US" dirty="0"/>
          </a:p>
          <a:p>
            <a:r>
              <a:rPr lang="en-US" dirty="0"/>
              <a:t>Before that you have to preserve structure of ports. First line</a:t>
            </a:r>
          </a:p>
        </p:txBody>
      </p:sp>
    </p:spTree>
    <p:extLst>
      <p:ext uri="{BB962C8B-B14F-4D97-AF65-F5344CB8AC3E}">
        <p14:creationId xmlns:p14="http://schemas.microsoft.com/office/powerpoint/2010/main" val="7360386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59B1B-9679-E638-AB1F-92F7507A09F1}"/>
              </a:ext>
            </a:extLst>
          </p:cNvPr>
          <p:cNvPicPr>
            <a:picLocks noChangeAspect="1"/>
          </p:cNvPicPr>
          <p:nvPr/>
        </p:nvPicPr>
        <p:blipFill>
          <a:blip r:embed="rId2"/>
          <a:stretch>
            <a:fillRect/>
          </a:stretch>
        </p:blipFill>
        <p:spPr>
          <a:xfrm>
            <a:off x="1704362" y="337706"/>
            <a:ext cx="8783276" cy="6182588"/>
          </a:xfrm>
          <a:prstGeom prst="rect">
            <a:avLst/>
          </a:prstGeom>
        </p:spPr>
      </p:pic>
      <p:sp>
        <p:nvSpPr>
          <p:cNvPr id="2" name="TextBox 1">
            <a:extLst>
              <a:ext uri="{FF2B5EF4-FFF2-40B4-BE49-F238E27FC236}">
                <a16:creationId xmlns:a16="http://schemas.microsoft.com/office/drawing/2014/main" id="{D78586CE-92D8-60B2-7B32-598C02AEC9ED}"/>
              </a:ext>
            </a:extLst>
          </p:cNvPr>
          <p:cNvSpPr txBox="1"/>
          <p:nvPr/>
        </p:nvSpPr>
        <p:spPr>
          <a:xfrm>
            <a:off x="6350963" y="2828835"/>
            <a:ext cx="3805409" cy="1477328"/>
          </a:xfrm>
          <a:prstGeom prst="rect">
            <a:avLst/>
          </a:prstGeom>
          <a:noFill/>
        </p:spPr>
        <p:txBody>
          <a:bodyPr wrap="square" rtlCol="0">
            <a:spAutoFit/>
          </a:bodyPr>
          <a:lstStyle/>
          <a:p>
            <a:r>
              <a:rPr lang="en-US" dirty="0"/>
              <a:t>DC will always consider worst case timings while primetime will analyze design for different multiple PVT corners and hence will be more accurate</a:t>
            </a:r>
          </a:p>
        </p:txBody>
      </p:sp>
    </p:spTree>
    <p:extLst>
      <p:ext uri="{BB962C8B-B14F-4D97-AF65-F5344CB8AC3E}">
        <p14:creationId xmlns:p14="http://schemas.microsoft.com/office/powerpoint/2010/main" val="18444666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31430-0E23-654F-C347-CD045AC44C7E}"/>
              </a:ext>
            </a:extLst>
          </p:cNvPr>
          <p:cNvPicPr>
            <a:picLocks noChangeAspect="1"/>
          </p:cNvPicPr>
          <p:nvPr/>
        </p:nvPicPr>
        <p:blipFill>
          <a:blip r:embed="rId2"/>
          <a:stretch>
            <a:fillRect/>
          </a:stretch>
        </p:blipFill>
        <p:spPr>
          <a:xfrm>
            <a:off x="1732941" y="347232"/>
            <a:ext cx="8726118" cy="6163535"/>
          </a:xfrm>
          <a:prstGeom prst="rect">
            <a:avLst/>
          </a:prstGeom>
        </p:spPr>
      </p:pic>
    </p:spTree>
    <p:extLst>
      <p:ext uri="{BB962C8B-B14F-4D97-AF65-F5344CB8AC3E}">
        <p14:creationId xmlns:p14="http://schemas.microsoft.com/office/powerpoint/2010/main" val="1668676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3693CD-908F-FA1D-216F-365877920043}"/>
              </a:ext>
            </a:extLst>
          </p:cNvPr>
          <p:cNvPicPr>
            <a:picLocks noChangeAspect="1"/>
          </p:cNvPicPr>
          <p:nvPr/>
        </p:nvPicPr>
        <p:blipFill>
          <a:blip r:embed="rId2"/>
          <a:stretch>
            <a:fillRect/>
          </a:stretch>
        </p:blipFill>
        <p:spPr>
          <a:xfrm>
            <a:off x="1671020" y="442495"/>
            <a:ext cx="8849960" cy="5973009"/>
          </a:xfrm>
          <a:prstGeom prst="rect">
            <a:avLst/>
          </a:prstGeom>
        </p:spPr>
      </p:pic>
    </p:spTree>
    <p:extLst>
      <p:ext uri="{BB962C8B-B14F-4D97-AF65-F5344CB8AC3E}">
        <p14:creationId xmlns:p14="http://schemas.microsoft.com/office/powerpoint/2010/main" val="4191992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F1BA1-DBE8-A896-E23B-922F8FF3B85B}"/>
              </a:ext>
            </a:extLst>
          </p:cNvPr>
          <p:cNvPicPr>
            <a:picLocks noChangeAspect="1"/>
          </p:cNvPicPr>
          <p:nvPr/>
        </p:nvPicPr>
        <p:blipFill>
          <a:blip r:embed="rId2"/>
          <a:stretch>
            <a:fillRect/>
          </a:stretch>
        </p:blipFill>
        <p:spPr>
          <a:xfrm>
            <a:off x="584879" y="202647"/>
            <a:ext cx="8859486" cy="6325483"/>
          </a:xfrm>
          <a:prstGeom prst="rect">
            <a:avLst/>
          </a:prstGeom>
        </p:spPr>
      </p:pic>
      <p:sp>
        <p:nvSpPr>
          <p:cNvPr id="2" name="TextBox 1">
            <a:extLst>
              <a:ext uri="{FF2B5EF4-FFF2-40B4-BE49-F238E27FC236}">
                <a16:creationId xmlns:a16="http://schemas.microsoft.com/office/drawing/2014/main" id="{BB657B72-57F4-5E34-1D3C-FD365F911585}"/>
              </a:ext>
            </a:extLst>
          </p:cNvPr>
          <p:cNvSpPr txBox="1"/>
          <p:nvPr/>
        </p:nvSpPr>
        <p:spPr>
          <a:xfrm>
            <a:off x="8348798" y="3882792"/>
            <a:ext cx="2648495" cy="923330"/>
          </a:xfrm>
          <a:prstGeom prst="rect">
            <a:avLst/>
          </a:prstGeom>
          <a:noFill/>
        </p:spPr>
        <p:txBody>
          <a:bodyPr wrap="square" rtlCol="0">
            <a:spAutoFit/>
          </a:bodyPr>
          <a:lstStyle/>
          <a:p>
            <a:r>
              <a:rPr lang="en-US" dirty="0"/>
              <a:t>Clock gets cut and hence forms a glitch when EN is applied</a:t>
            </a:r>
          </a:p>
        </p:txBody>
      </p:sp>
    </p:spTree>
    <p:extLst>
      <p:ext uri="{BB962C8B-B14F-4D97-AF65-F5344CB8AC3E}">
        <p14:creationId xmlns:p14="http://schemas.microsoft.com/office/powerpoint/2010/main" val="23568212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AA0D8D-D935-D405-7701-927ADBC35F6D}"/>
              </a:ext>
            </a:extLst>
          </p:cNvPr>
          <p:cNvPicPr>
            <a:picLocks noChangeAspect="1"/>
          </p:cNvPicPr>
          <p:nvPr/>
        </p:nvPicPr>
        <p:blipFill>
          <a:blip r:embed="rId2"/>
          <a:stretch>
            <a:fillRect/>
          </a:stretch>
        </p:blipFill>
        <p:spPr>
          <a:xfrm>
            <a:off x="1661493" y="170995"/>
            <a:ext cx="8869013" cy="6516009"/>
          </a:xfrm>
          <a:prstGeom prst="rect">
            <a:avLst/>
          </a:prstGeom>
        </p:spPr>
      </p:pic>
      <p:sp>
        <p:nvSpPr>
          <p:cNvPr id="2" name="TextBox 1">
            <a:extLst>
              <a:ext uri="{FF2B5EF4-FFF2-40B4-BE49-F238E27FC236}">
                <a16:creationId xmlns:a16="http://schemas.microsoft.com/office/drawing/2014/main" id="{BAE33796-8DC7-3B67-2AA6-5FEB46FDCAAE}"/>
              </a:ext>
            </a:extLst>
          </p:cNvPr>
          <p:cNvSpPr txBox="1"/>
          <p:nvPr/>
        </p:nvSpPr>
        <p:spPr>
          <a:xfrm>
            <a:off x="8466364" y="3584122"/>
            <a:ext cx="2996293" cy="923330"/>
          </a:xfrm>
          <a:prstGeom prst="rect">
            <a:avLst/>
          </a:prstGeom>
          <a:noFill/>
        </p:spPr>
        <p:txBody>
          <a:bodyPr wrap="square" rtlCol="0">
            <a:spAutoFit/>
          </a:bodyPr>
          <a:lstStyle/>
          <a:p>
            <a:r>
              <a:rPr lang="en-US" dirty="0"/>
              <a:t>Example </a:t>
            </a:r>
            <a:r>
              <a:rPr lang="en-US"/>
              <a:t>use ICGRB </a:t>
            </a:r>
            <a:r>
              <a:rPr lang="en-US" dirty="0"/>
              <a:t>only when data (min bit width) is more than 4 bits</a:t>
            </a:r>
          </a:p>
        </p:txBody>
      </p:sp>
    </p:spTree>
    <p:extLst>
      <p:ext uri="{BB962C8B-B14F-4D97-AF65-F5344CB8AC3E}">
        <p14:creationId xmlns:p14="http://schemas.microsoft.com/office/powerpoint/2010/main" val="1058630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A1AD-E588-F0AE-A5F4-4C5509802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7F5048-0887-6981-ED5D-2B5046A6CA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9383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127A2-B32C-F857-9919-4D7CF0F584E1}"/>
              </a:ext>
            </a:extLst>
          </p:cNvPr>
          <p:cNvSpPr>
            <a:spLocks noGrp="1"/>
          </p:cNvSpPr>
          <p:nvPr>
            <p:ph idx="1"/>
          </p:nvPr>
        </p:nvSpPr>
        <p:spPr>
          <a:xfrm>
            <a:off x="5979381" y="714430"/>
            <a:ext cx="5843545" cy="2714570"/>
          </a:xfrm>
        </p:spPr>
        <p:txBody>
          <a:bodyPr>
            <a:normAutofit fontScale="77500" lnSpcReduction="20000"/>
          </a:bodyPr>
          <a:lstStyle/>
          <a:p>
            <a:r>
              <a:rPr lang="en-US" sz="1600" dirty="0"/>
              <a:t>Physical aware synthesis tries to do virtual placement first, optimize the design and then provide better timing results and netlist.</a:t>
            </a:r>
          </a:p>
          <a:p>
            <a:r>
              <a:rPr lang="en-US" sz="1600" dirty="0"/>
              <a:t>First Iteration is without floorplan hence timings is better than the logical aware synthesis but it is less accurate.</a:t>
            </a:r>
          </a:p>
          <a:p>
            <a:r>
              <a:rPr lang="en-US" sz="1600" dirty="0"/>
              <a:t>Second Iteration is done w.r.t floorplan.def</a:t>
            </a:r>
          </a:p>
          <a:p>
            <a:r>
              <a:rPr lang="en-US" sz="1600" dirty="0"/>
              <a:t>Nobody in industry is doing logical aware synthesis these days</a:t>
            </a:r>
          </a:p>
          <a:p>
            <a:r>
              <a:rPr lang="en-US" sz="1600" dirty="0"/>
              <a:t>Floorplan.def contains these information</a:t>
            </a:r>
          </a:p>
          <a:p>
            <a:pPr lvl="1"/>
            <a:r>
              <a:rPr lang="en-US" sz="1400" dirty="0"/>
              <a:t>Shape of design (L or T shape)</a:t>
            </a:r>
          </a:p>
          <a:p>
            <a:pPr lvl="1"/>
            <a:r>
              <a:rPr lang="en-US" sz="1400" dirty="0"/>
              <a:t>Design Macros</a:t>
            </a:r>
          </a:p>
          <a:p>
            <a:pPr lvl="1"/>
            <a:r>
              <a:rPr lang="en-US" sz="1400" dirty="0"/>
              <a:t>Blockages</a:t>
            </a:r>
          </a:p>
          <a:p>
            <a:pPr lvl="1"/>
            <a:r>
              <a:rPr lang="en-US" sz="1400" dirty="0"/>
              <a:t>Bounds </a:t>
            </a:r>
          </a:p>
          <a:p>
            <a:pPr lvl="1"/>
            <a:r>
              <a:rPr lang="en-US" sz="1400" dirty="0" err="1"/>
              <a:t>Keeport</a:t>
            </a:r>
            <a:r>
              <a:rPr lang="en-US" sz="1400" dirty="0"/>
              <a:t> Margins</a:t>
            </a:r>
          </a:p>
          <a:p>
            <a:pPr lvl="1"/>
            <a:r>
              <a:rPr lang="en-US" sz="1400" dirty="0"/>
              <a:t>Voltage-Area Information</a:t>
            </a:r>
          </a:p>
        </p:txBody>
      </p:sp>
      <p:pic>
        <p:nvPicPr>
          <p:cNvPr id="4" name="Picture 3">
            <a:extLst>
              <a:ext uri="{FF2B5EF4-FFF2-40B4-BE49-F238E27FC236}">
                <a16:creationId xmlns:a16="http://schemas.microsoft.com/office/drawing/2014/main" id="{3963A713-3CA2-5A27-F720-688509710A64}"/>
              </a:ext>
            </a:extLst>
          </p:cNvPr>
          <p:cNvPicPr>
            <a:picLocks noChangeAspect="1"/>
          </p:cNvPicPr>
          <p:nvPr/>
        </p:nvPicPr>
        <p:blipFill>
          <a:blip r:embed="rId2"/>
          <a:stretch>
            <a:fillRect/>
          </a:stretch>
        </p:blipFill>
        <p:spPr>
          <a:xfrm>
            <a:off x="7013050" y="4070555"/>
            <a:ext cx="3496836" cy="2446336"/>
          </a:xfrm>
          <a:prstGeom prst="rect">
            <a:avLst/>
          </a:prstGeom>
        </p:spPr>
      </p:pic>
      <p:pic>
        <p:nvPicPr>
          <p:cNvPr id="6" name="Picture 5">
            <a:extLst>
              <a:ext uri="{FF2B5EF4-FFF2-40B4-BE49-F238E27FC236}">
                <a16:creationId xmlns:a16="http://schemas.microsoft.com/office/drawing/2014/main" id="{AC99E213-AFDE-3071-0829-E9376B20E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69" y="469127"/>
            <a:ext cx="5504953" cy="3657600"/>
          </a:xfrm>
          <a:prstGeom prst="rect">
            <a:avLst/>
          </a:prstGeom>
        </p:spPr>
      </p:pic>
    </p:spTree>
    <p:extLst>
      <p:ext uri="{BB962C8B-B14F-4D97-AF65-F5344CB8AC3E}">
        <p14:creationId xmlns:p14="http://schemas.microsoft.com/office/powerpoint/2010/main" val="20331604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2D7DD-E303-BEB2-B464-DBBBABF0C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8317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066D-029D-4323-479F-601C280FEFA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4284AFE-FD14-8BBA-71C7-9B6A90EAAE0F}"/>
              </a:ext>
            </a:extLst>
          </p:cNvPr>
          <p:cNvSpPr>
            <a:spLocks noGrp="1"/>
          </p:cNvSpPr>
          <p:nvPr>
            <p:ph idx="1"/>
          </p:nvPr>
        </p:nvSpPr>
        <p:spPr/>
        <p:txBody>
          <a:bodyPr/>
          <a:lstStyle/>
          <a:p>
            <a:r>
              <a:rPr lang="en-US" dirty="0"/>
              <a:t>Default file runs in DC Expert mode and for topological mode you have to write </a:t>
            </a:r>
            <a:r>
              <a:rPr lang="en-US" dirty="0" err="1"/>
              <a:t>dc_shell</a:t>
            </a:r>
            <a:r>
              <a:rPr lang="en-US" dirty="0"/>
              <a:t> -t</a:t>
            </a:r>
          </a:p>
        </p:txBody>
      </p:sp>
    </p:spTree>
    <p:extLst>
      <p:ext uri="{BB962C8B-B14F-4D97-AF65-F5344CB8AC3E}">
        <p14:creationId xmlns:p14="http://schemas.microsoft.com/office/powerpoint/2010/main" val="2881223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F8BF7-B19B-ADA1-1ADE-986BA8FC8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24630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A63173-4D64-67A4-CC18-AA052F6E1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82061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0189E-8915-492D-1E6B-69F88283F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08705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C7094-F603-86BD-7D5A-9309A7C8B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152111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3A9C1-B994-0D9D-4F44-811C0C23F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012360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C20FE-FA28-6D94-FBCB-5973BBE9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361726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012CB-07B8-5DEB-3F0F-FCAEE6B62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572587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127A2-B32C-F857-9919-4D7CF0F584E1}"/>
              </a:ext>
            </a:extLst>
          </p:cNvPr>
          <p:cNvSpPr>
            <a:spLocks noGrp="1"/>
          </p:cNvSpPr>
          <p:nvPr>
            <p:ph idx="1"/>
          </p:nvPr>
        </p:nvSpPr>
        <p:spPr>
          <a:xfrm>
            <a:off x="695077" y="545466"/>
            <a:ext cx="10515600" cy="5903042"/>
          </a:xfrm>
        </p:spPr>
        <p:txBody>
          <a:bodyPr>
            <a:normAutofit lnSpcReduction="10000"/>
          </a:bodyPr>
          <a:lstStyle/>
          <a:p>
            <a:r>
              <a:rPr lang="en-US" sz="1800" dirty="0"/>
              <a:t>As we are trying to provide technology information to the tool, we have to create Project Library.</a:t>
            </a:r>
          </a:p>
          <a:p>
            <a:r>
              <a:rPr lang="en-US" sz="1800" dirty="0"/>
              <a:t>To read a .def which means it is a design information. To load particular design information, we need a particular library which has the technology information. Hence, whenever </a:t>
            </a:r>
            <a:r>
              <a:rPr lang="en-US" sz="1800" dirty="0" err="1"/>
              <a:t>phy</a:t>
            </a:r>
            <a:r>
              <a:rPr lang="en-US" sz="1800" dirty="0"/>
              <a:t> aware synthesis is carried out make sure project libraries is created and inside that project library only we should be processing our data.</a:t>
            </a:r>
          </a:p>
          <a:p>
            <a:endParaRPr lang="en-US" sz="1800" dirty="0"/>
          </a:p>
          <a:p>
            <a:r>
              <a:rPr lang="en-US" sz="1800" dirty="0"/>
              <a:t>While performing </a:t>
            </a:r>
            <a:r>
              <a:rPr lang="en-US" sz="1800" dirty="0" err="1"/>
              <a:t>phy</a:t>
            </a:r>
            <a:r>
              <a:rPr lang="en-US" sz="1800" dirty="0"/>
              <a:t> aware synthesis one has to use command “</a:t>
            </a:r>
            <a:r>
              <a:rPr lang="en-US" sz="1800" dirty="0" err="1"/>
              <a:t>compile_ultra</a:t>
            </a:r>
            <a:r>
              <a:rPr lang="en-US" sz="1800" dirty="0"/>
              <a:t>” only and not “compile”. </a:t>
            </a:r>
          </a:p>
          <a:p>
            <a:r>
              <a:rPr lang="en-US" sz="1800" dirty="0"/>
              <a:t>One can also perform logical aware synthesis with </a:t>
            </a:r>
            <a:r>
              <a:rPr lang="en-US" sz="1800" dirty="0" err="1"/>
              <a:t>dc_shell</a:t>
            </a:r>
            <a:r>
              <a:rPr lang="en-US" sz="1800" dirty="0"/>
              <a:t> –topo. Which kind of analysis (</a:t>
            </a:r>
            <a:r>
              <a:rPr lang="en-US" sz="1800" dirty="0" err="1"/>
              <a:t>phy</a:t>
            </a:r>
            <a:r>
              <a:rPr lang="en-US" sz="1800" dirty="0"/>
              <a:t> or log) is performed depends on the type of the files given.</a:t>
            </a:r>
          </a:p>
          <a:p>
            <a:r>
              <a:rPr lang="en-US" sz="1800" dirty="0"/>
              <a:t>Synthesis can also be done just by using two files RTL code and lib definition </a:t>
            </a:r>
          </a:p>
          <a:p>
            <a:r>
              <a:rPr lang="en-US" sz="1800" dirty="0"/>
              <a:t>GTECH is an intermediate state before converting to gate level netlist. Here module definition is checked in GTECH libraries present in DC compiler. If there is no match of RTL module to the one defined in GTECH libraries, error will be thrown</a:t>
            </a:r>
          </a:p>
          <a:p>
            <a:r>
              <a:rPr lang="en-US" sz="1800" dirty="0"/>
              <a:t>In Synthesis only setup time is fixed because hold time is dependent on clock tree which is not present during synthesis.</a:t>
            </a:r>
          </a:p>
          <a:p>
            <a:r>
              <a:rPr lang="en-US" sz="1800" dirty="0"/>
              <a:t>Till the placement stage only setup slack is fixed, Only after CTS hold slack is fixed.</a:t>
            </a:r>
          </a:p>
          <a:p>
            <a:r>
              <a:rPr lang="en-US" sz="1800" dirty="0"/>
              <a:t>Symbol and Synthetic library are not compulsory to give. </a:t>
            </a:r>
            <a:r>
              <a:rPr lang="en-US" sz="1800" dirty="0" err="1"/>
              <a:t>Symbol_library</a:t>
            </a:r>
            <a:r>
              <a:rPr lang="en-US" sz="1800" dirty="0"/>
              <a:t> provides symbol for gates. </a:t>
            </a:r>
            <a:r>
              <a:rPr lang="en-US" sz="1800" dirty="0" err="1"/>
              <a:t>Synthetic_library</a:t>
            </a:r>
            <a:r>
              <a:rPr lang="en-US" sz="1800" dirty="0"/>
              <a:t> has design ware components which are already ready-made synthesized components which does not need to be synth again. Synthetic libraries are having optimized cells. Hence conversion of the cells from GTECH to gate-level netlist for the synthetic cells takes very less time</a:t>
            </a:r>
          </a:p>
        </p:txBody>
      </p:sp>
    </p:spTree>
    <p:extLst>
      <p:ext uri="{BB962C8B-B14F-4D97-AF65-F5344CB8AC3E}">
        <p14:creationId xmlns:p14="http://schemas.microsoft.com/office/powerpoint/2010/main" val="14059464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EED7B-21F9-454F-AEA8-AC90E98F94C0}"/>
              </a:ext>
            </a:extLst>
          </p:cNvPr>
          <p:cNvSpPr>
            <a:spLocks noGrp="1"/>
          </p:cNvSpPr>
          <p:nvPr>
            <p:ph idx="1"/>
          </p:nvPr>
        </p:nvSpPr>
        <p:spPr>
          <a:xfrm>
            <a:off x="448586" y="195608"/>
            <a:ext cx="10515600" cy="6157484"/>
          </a:xfrm>
        </p:spPr>
        <p:txBody>
          <a:bodyPr>
            <a:normAutofit fontScale="85000" lnSpcReduction="20000"/>
          </a:bodyPr>
          <a:lstStyle/>
          <a:p>
            <a:r>
              <a:rPr lang="en-US" sz="1800" dirty="0"/>
              <a:t>In </a:t>
            </a:r>
            <a:r>
              <a:rPr lang="en-US" sz="1800" dirty="0" err="1"/>
              <a:t>dc_shell</a:t>
            </a:r>
            <a:r>
              <a:rPr lang="en-US" sz="1800" dirty="0"/>
              <a:t> we do not have support for </a:t>
            </a:r>
            <a:r>
              <a:rPr lang="en-US" sz="1800" dirty="0" err="1"/>
              <a:t>ndm’s</a:t>
            </a:r>
            <a:r>
              <a:rPr lang="en-US" sz="1800" dirty="0"/>
              <a:t> here we need .</a:t>
            </a:r>
            <a:r>
              <a:rPr lang="en-US" sz="1800" dirty="0" err="1"/>
              <a:t>db</a:t>
            </a:r>
            <a:r>
              <a:rPr lang="en-US" sz="1800" dirty="0"/>
              <a:t> files only for all </a:t>
            </a:r>
            <a:r>
              <a:rPr lang="en-US" sz="1800" dirty="0" err="1"/>
              <a:t>synopsys</a:t>
            </a:r>
            <a:r>
              <a:rPr lang="en-US" sz="1800" dirty="0"/>
              <a:t> tools hence we have to set application </a:t>
            </a:r>
            <a:r>
              <a:rPr lang="en-US" sz="1800" dirty="0" err="1"/>
              <a:t>varibales</a:t>
            </a:r>
            <a:r>
              <a:rPr lang="en-US" sz="1800" dirty="0"/>
              <a:t> each and every time after invoking the tool so that design gets loaded without any errors.</a:t>
            </a:r>
          </a:p>
          <a:p>
            <a:r>
              <a:rPr lang="en-US" sz="1800" dirty="0"/>
              <a:t>If you do not give application variables, tools will not perform optimization </a:t>
            </a:r>
          </a:p>
          <a:p>
            <a:r>
              <a:rPr lang="en-US" sz="1800" dirty="0"/>
              <a:t>WNS – Worst negative slack, TNS – Total negative slack</a:t>
            </a:r>
          </a:p>
          <a:p>
            <a:endParaRPr lang="en-US" sz="1800" dirty="0"/>
          </a:p>
          <a:p>
            <a:r>
              <a:rPr lang="en-US" sz="1800" dirty="0"/>
              <a:t>Elaborate always considers the first file as </a:t>
            </a:r>
            <a:r>
              <a:rPr lang="en-US" sz="1800" dirty="0" err="1"/>
              <a:t>top_design</a:t>
            </a:r>
            <a:r>
              <a:rPr lang="en-US" sz="1800" dirty="0"/>
              <a:t> module, hence it is necessary to give elaborate $</a:t>
            </a:r>
            <a:r>
              <a:rPr lang="en-US" sz="1800" dirty="0" err="1"/>
              <a:t>top_module</a:t>
            </a:r>
            <a:endParaRPr lang="en-US" sz="1800" dirty="0"/>
          </a:p>
          <a:p>
            <a:endParaRPr lang="en-US" sz="1800" dirty="0"/>
          </a:p>
          <a:p>
            <a:r>
              <a:rPr lang="en-US" sz="1800" dirty="0"/>
              <a:t>Design metrics -&gt; Number of macros used, total area, area of the macros</a:t>
            </a:r>
          </a:p>
          <a:p>
            <a:r>
              <a:rPr lang="en-US" sz="1800" dirty="0"/>
              <a:t>From elaborate to compile </a:t>
            </a:r>
          </a:p>
          <a:p>
            <a:pPr lvl="1"/>
            <a:r>
              <a:rPr lang="en-US" sz="1400" dirty="0"/>
              <a:t>Redundant registers will be removed from RTL code, hence cell count will change	</a:t>
            </a:r>
          </a:p>
          <a:p>
            <a:pPr lvl="1"/>
            <a:r>
              <a:rPr lang="en-US" sz="1400" dirty="0"/>
              <a:t>Based on DRV fixers or high fanout fixers, your number of cells and cell area will change	</a:t>
            </a:r>
          </a:p>
          <a:p>
            <a:r>
              <a:rPr lang="en-US" sz="1800" dirty="0"/>
              <a:t>Hence if area or cell count is same after elaborate or GTECH Cells are present in .v files produced after compile than compile is not done successfully.</a:t>
            </a:r>
          </a:p>
          <a:p>
            <a:endParaRPr lang="en-US" sz="1800" dirty="0"/>
          </a:p>
          <a:p>
            <a:r>
              <a:rPr lang="en-US" sz="1800" dirty="0"/>
              <a:t>Providing the timing constraints -&gt; Multiple scenarios are to be provided for timing constraints. For multiple scenarios few application variables needs to be provided</a:t>
            </a:r>
          </a:p>
          <a:p>
            <a:endParaRPr lang="en-US" sz="1800" dirty="0"/>
          </a:p>
          <a:p>
            <a:r>
              <a:rPr lang="en-US" sz="1800" dirty="0"/>
              <a:t>For physical aware synthesis, </a:t>
            </a:r>
            <a:r>
              <a:rPr lang="en-US" sz="1800" dirty="0" err="1"/>
              <a:t>milkyway</a:t>
            </a:r>
            <a:r>
              <a:rPr lang="en-US" sz="1800" dirty="0"/>
              <a:t> database is created and floorplan.def is provided. Also, </a:t>
            </a:r>
            <a:r>
              <a:rPr lang="en-US" sz="1800" dirty="0" err="1"/>
              <a:t>compile_ultra</a:t>
            </a:r>
            <a:r>
              <a:rPr lang="en-US" sz="1800" dirty="0"/>
              <a:t> command is used for physical aware synthesis.</a:t>
            </a:r>
          </a:p>
          <a:p>
            <a:endParaRPr lang="en-US" sz="1800" dirty="0"/>
          </a:p>
          <a:p>
            <a:r>
              <a:rPr lang="en-US" sz="1800" dirty="0"/>
              <a:t>3 Iterations are done</a:t>
            </a:r>
          </a:p>
          <a:p>
            <a:pPr marL="457200" lvl="1" indent="0">
              <a:buNone/>
            </a:pPr>
            <a:r>
              <a:rPr lang="en-US" sz="1400" dirty="0"/>
              <a:t>1. without floorplan.def</a:t>
            </a:r>
          </a:p>
          <a:p>
            <a:pPr marL="457200" lvl="1" indent="0">
              <a:buNone/>
            </a:pPr>
            <a:r>
              <a:rPr lang="en-US" sz="1400" dirty="0"/>
              <a:t>2. with floorplan</a:t>
            </a:r>
          </a:p>
          <a:p>
            <a:pPr marL="457200" lvl="1" indent="0">
              <a:buNone/>
            </a:pPr>
            <a:r>
              <a:rPr lang="en-US" sz="1400" dirty="0"/>
              <a:t>3. with </a:t>
            </a:r>
            <a:r>
              <a:rPr lang="en-US" sz="1400" dirty="0" err="1"/>
              <a:t>scandef</a:t>
            </a:r>
            <a:endParaRPr lang="en-US" sz="1400" dirty="0"/>
          </a:p>
        </p:txBody>
      </p:sp>
    </p:spTree>
    <p:extLst>
      <p:ext uri="{BB962C8B-B14F-4D97-AF65-F5344CB8AC3E}">
        <p14:creationId xmlns:p14="http://schemas.microsoft.com/office/powerpoint/2010/main" val="178666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EED7B-21F9-454F-AEA8-AC90E98F94C0}"/>
              </a:ext>
            </a:extLst>
          </p:cNvPr>
          <p:cNvSpPr>
            <a:spLocks noGrp="1"/>
          </p:cNvSpPr>
          <p:nvPr>
            <p:ph idx="1"/>
          </p:nvPr>
        </p:nvSpPr>
        <p:spPr>
          <a:xfrm>
            <a:off x="448586" y="195608"/>
            <a:ext cx="10515600" cy="6157484"/>
          </a:xfrm>
        </p:spPr>
        <p:txBody>
          <a:bodyPr>
            <a:normAutofit fontScale="92500" lnSpcReduction="20000"/>
          </a:bodyPr>
          <a:lstStyle/>
          <a:p>
            <a:r>
              <a:rPr lang="en-US" sz="1800" dirty="0"/>
              <a:t>For power optimization. Information related to power technique will be used in </a:t>
            </a:r>
            <a:r>
              <a:rPr lang="en-US" sz="1800" dirty="0" err="1"/>
              <a:t>read_saif</a:t>
            </a:r>
            <a:r>
              <a:rPr lang="en-US" sz="1800" dirty="0"/>
              <a:t> file. Example </a:t>
            </a:r>
            <a:r>
              <a:rPr lang="en-US" sz="1800" dirty="0" err="1"/>
              <a:t>leakage_power</a:t>
            </a:r>
            <a:r>
              <a:rPr lang="en-US" sz="1800" dirty="0"/>
              <a:t>, </a:t>
            </a:r>
            <a:r>
              <a:rPr lang="en-US" sz="1800" dirty="0" err="1"/>
              <a:t>dynamic_power</a:t>
            </a:r>
            <a:r>
              <a:rPr lang="en-US" sz="1800" dirty="0"/>
              <a:t> of the design.</a:t>
            </a:r>
          </a:p>
          <a:p>
            <a:r>
              <a:rPr lang="en-US" sz="1800" dirty="0"/>
              <a:t>There are two power teams. One is responsible for low power technique, second is w.r.t power strategies. </a:t>
            </a:r>
          </a:p>
          <a:p>
            <a:pPr lvl="1"/>
            <a:r>
              <a:rPr lang="en-US" sz="1100" dirty="0"/>
              <a:t>CLP is responsible for UPF related constraints </a:t>
            </a:r>
          </a:p>
          <a:p>
            <a:pPr lvl="1"/>
            <a:r>
              <a:rPr lang="en-US" sz="1100" dirty="0"/>
              <a:t>Power team is responsible for power strategies and are also responsible for providing </a:t>
            </a:r>
            <a:r>
              <a:rPr lang="en-US" sz="1100" dirty="0" err="1"/>
              <a:t>read_saif</a:t>
            </a:r>
            <a:r>
              <a:rPr lang="en-US" sz="1100" dirty="0"/>
              <a:t> files</a:t>
            </a:r>
          </a:p>
          <a:p>
            <a:r>
              <a:rPr lang="en-US" sz="1800" dirty="0"/>
              <a:t>Optimization methods needs to be applied before compile which involves generating gate level netlist based on timing. Only setup optimization needs to be applied. </a:t>
            </a:r>
          </a:p>
          <a:p>
            <a:r>
              <a:rPr lang="en-US" sz="1800" dirty="0"/>
              <a:t>Some setup optimization techniques are</a:t>
            </a:r>
          </a:p>
          <a:p>
            <a:pPr lvl="1"/>
            <a:r>
              <a:rPr lang="en-US" sz="1100" dirty="0">
                <a:sym typeface="Wingdings" panose="05000000000000000000" pitchFamily="2" charset="2"/>
              </a:rPr>
              <a:t> (</a:t>
            </a:r>
            <a:r>
              <a:rPr lang="en-US" sz="1100" dirty="0"/>
              <a:t>Size cells, Swapping of flavors from HVT to LVT, </a:t>
            </a:r>
            <a:r>
              <a:rPr lang="en-US" sz="1100" dirty="0" err="1"/>
              <a:t>load_splitting</a:t>
            </a:r>
            <a:r>
              <a:rPr lang="en-US" sz="1100" dirty="0"/>
              <a:t> -&gt; All these techniques will be done by HFNS)</a:t>
            </a:r>
          </a:p>
          <a:p>
            <a:pPr lvl="1"/>
            <a:r>
              <a:rPr lang="en-US" sz="1100" dirty="0" err="1"/>
              <a:t>Group_path</a:t>
            </a:r>
            <a:r>
              <a:rPr lang="en-US" sz="1100" dirty="0"/>
              <a:t> ?. Will discuss in placement stage</a:t>
            </a:r>
          </a:p>
          <a:p>
            <a:pPr lvl="1"/>
            <a:r>
              <a:rPr lang="en-US" sz="1100" dirty="0" err="1"/>
              <a:t>Set_qor_strategy</a:t>
            </a:r>
            <a:r>
              <a:rPr lang="en-US" sz="1100" dirty="0"/>
              <a:t> ? How much effort should tool put for eliminating timing related violations. WNS, TNS</a:t>
            </a:r>
          </a:p>
          <a:p>
            <a:pPr lvl="1"/>
            <a:endParaRPr lang="en-US" sz="1100" dirty="0"/>
          </a:p>
          <a:p>
            <a:r>
              <a:rPr lang="en-US" sz="1500" dirty="0"/>
              <a:t>In timing constraints, False paths and multi-cycle paths are defined in clock information. Note that multiple timing “scenarios” will be used to synthesize the design.</a:t>
            </a:r>
          </a:p>
          <a:p>
            <a:r>
              <a:rPr lang="en-US" sz="1500" dirty="0"/>
              <a:t>Multiple scenarios for setup and hold timing constraints are applied to synthesize the design. Worst scenarios in PD are picked up in synthesis. Before CTS we don’t fix or optimize hold timings. Hold reports is extracted only for the constraint related violations during synthesis.</a:t>
            </a:r>
          </a:p>
          <a:p>
            <a:endParaRPr lang="en-US" sz="1500" dirty="0"/>
          </a:p>
          <a:p>
            <a:r>
              <a:rPr lang="en-US" sz="1500" dirty="0"/>
              <a:t>.</a:t>
            </a:r>
            <a:r>
              <a:rPr lang="en-US" sz="1500" dirty="0" err="1"/>
              <a:t>Nlib</a:t>
            </a:r>
            <a:r>
              <a:rPr lang="en-US" sz="1500" dirty="0"/>
              <a:t> and .</a:t>
            </a:r>
            <a:r>
              <a:rPr lang="en-US" sz="1500" dirty="0" err="1"/>
              <a:t>mw_lib</a:t>
            </a:r>
            <a:r>
              <a:rPr lang="en-US" sz="1500" dirty="0"/>
              <a:t> stores the design information, .mw stores only physical or </a:t>
            </a:r>
            <a:r>
              <a:rPr lang="en-US" sz="1500" dirty="0" err="1"/>
              <a:t>frameview</a:t>
            </a:r>
            <a:r>
              <a:rPr lang="en-US" sz="1500" dirty="0"/>
              <a:t> and cell view of the cells. It does not hold any kind of library information. </a:t>
            </a:r>
          </a:p>
          <a:p>
            <a:r>
              <a:rPr lang="en-US" sz="1500" dirty="0"/>
              <a:t>.</a:t>
            </a:r>
            <a:r>
              <a:rPr lang="en-US" sz="1500" dirty="0" err="1"/>
              <a:t>nlib</a:t>
            </a:r>
            <a:r>
              <a:rPr lang="en-US" sz="1500" dirty="0"/>
              <a:t> files stores these two information below while .mw does not store technology related information, every time application variables needs to be provided</a:t>
            </a:r>
          </a:p>
          <a:p>
            <a:pPr lvl="1"/>
            <a:r>
              <a:rPr lang="en-US" sz="1100" dirty="0"/>
              <a:t>Technology related information</a:t>
            </a:r>
          </a:p>
          <a:p>
            <a:pPr lvl="1"/>
            <a:r>
              <a:rPr lang="en-US" sz="1100" dirty="0"/>
              <a:t>Design related information, physical design related information .v files</a:t>
            </a:r>
          </a:p>
          <a:p>
            <a:r>
              <a:rPr lang="en-US" sz="1500" dirty="0"/>
              <a:t>.</a:t>
            </a:r>
            <a:r>
              <a:rPr lang="en-US" sz="1500" dirty="0" err="1"/>
              <a:t>mw_lib</a:t>
            </a:r>
            <a:r>
              <a:rPr lang="en-US" sz="1500" dirty="0"/>
              <a:t> does not perform loading of design libraries by default, every time we have to set application variables.</a:t>
            </a:r>
          </a:p>
          <a:p>
            <a:r>
              <a:rPr lang="en-US" sz="1500" dirty="0"/>
              <a:t>.mw files is only understood by ICC1 and DC and NOT ICC2.</a:t>
            </a:r>
          </a:p>
          <a:p>
            <a:r>
              <a:rPr lang="en-US" sz="1500" dirty="0"/>
              <a:t>milky way database is a Project Library which stores the design information</a:t>
            </a:r>
          </a:p>
        </p:txBody>
      </p:sp>
    </p:spTree>
    <p:extLst>
      <p:ext uri="{BB962C8B-B14F-4D97-AF65-F5344CB8AC3E}">
        <p14:creationId xmlns:p14="http://schemas.microsoft.com/office/powerpoint/2010/main" val="154724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AC7F2E-A2C2-AF2A-2EF8-D9204AC9AB8B}"/>
              </a:ext>
            </a:extLst>
          </p:cNvPr>
          <p:cNvPicPr>
            <a:picLocks noChangeAspect="1"/>
          </p:cNvPicPr>
          <p:nvPr/>
        </p:nvPicPr>
        <p:blipFill>
          <a:blip r:embed="rId2"/>
          <a:stretch>
            <a:fillRect/>
          </a:stretch>
        </p:blipFill>
        <p:spPr>
          <a:xfrm>
            <a:off x="1704362" y="304364"/>
            <a:ext cx="8783276" cy="6249272"/>
          </a:xfrm>
          <a:prstGeom prst="rect">
            <a:avLst/>
          </a:prstGeom>
        </p:spPr>
      </p:pic>
    </p:spTree>
    <p:extLst>
      <p:ext uri="{BB962C8B-B14F-4D97-AF65-F5344CB8AC3E}">
        <p14:creationId xmlns:p14="http://schemas.microsoft.com/office/powerpoint/2010/main" val="8405600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FC299-5FF4-04B6-272A-B03B369AE096}"/>
              </a:ext>
            </a:extLst>
          </p:cNvPr>
          <p:cNvSpPr>
            <a:spLocks noGrp="1"/>
          </p:cNvSpPr>
          <p:nvPr>
            <p:ph idx="1"/>
          </p:nvPr>
        </p:nvSpPr>
        <p:spPr>
          <a:xfrm>
            <a:off x="838200" y="222637"/>
            <a:ext cx="10515600" cy="5954326"/>
          </a:xfrm>
        </p:spPr>
        <p:txBody>
          <a:bodyPr/>
          <a:lstStyle/>
          <a:p>
            <a:r>
              <a:rPr lang="en-US" dirty="0"/>
              <a:t>After one iteration of generating synthesis files (optimization and mapping step) we have a netlist. Now DFT team will insert scan configuration file. Now this netlist will have some DFT, DRC issues which will make PD fail.</a:t>
            </a:r>
          </a:p>
          <a:p>
            <a:r>
              <a:rPr lang="en-US" dirty="0" err="1"/>
              <a:t>Scan_setup.tcl</a:t>
            </a:r>
            <a:r>
              <a:rPr lang="en-US" dirty="0"/>
              <a:t> will have information related to test and scan ports (DFT related ports) and connections, timing related information for DFT ports .</a:t>
            </a:r>
          </a:p>
          <a:p>
            <a:endParaRPr lang="en-US" dirty="0"/>
          </a:p>
          <a:p>
            <a:r>
              <a:rPr lang="en-US" dirty="0"/>
              <a:t>Hence we have to perform optimization and mapping again but not from the start hence we have to do </a:t>
            </a:r>
            <a:r>
              <a:rPr lang="en-US" dirty="0" err="1"/>
              <a:t>compile_ultra</a:t>
            </a:r>
            <a:r>
              <a:rPr lang="en-US" dirty="0"/>
              <a:t> –incremental now</a:t>
            </a:r>
          </a:p>
          <a:p>
            <a:endParaRPr lang="en-US" dirty="0"/>
          </a:p>
          <a:p>
            <a:endParaRPr lang="en-US" dirty="0"/>
          </a:p>
        </p:txBody>
      </p:sp>
    </p:spTree>
    <p:extLst>
      <p:ext uri="{BB962C8B-B14F-4D97-AF65-F5344CB8AC3E}">
        <p14:creationId xmlns:p14="http://schemas.microsoft.com/office/powerpoint/2010/main" val="36203811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C1F3B-4125-59CC-4494-C322FF95A58C}"/>
              </a:ext>
            </a:extLst>
          </p:cNvPr>
          <p:cNvSpPr>
            <a:spLocks noGrp="1"/>
          </p:cNvSpPr>
          <p:nvPr>
            <p:ph idx="1"/>
          </p:nvPr>
        </p:nvSpPr>
        <p:spPr>
          <a:xfrm>
            <a:off x="838200" y="190831"/>
            <a:ext cx="10515600" cy="5986132"/>
          </a:xfrm>
        </p:spPr>
        <p:txBody>
          <a:bodyPr/>
          <a:lstStyle/>
          <a:p>
            <a:r>
              <a:rPr lang="en-US" dirty="0"/>
              <a:t>First iteration of synthesis happens without floorplan.def file and then the output files are provided to PD team and then floorplan.def is obtained from PD and then synthesis is carried out again.</a:t>
            </a:r>
          </a:p>
        </p:txBody>
      </p:sp>
    </p:spTree>
    <p:extLst>
      <p:ext uri="{BB962C8B-B14F-4D97-AF65-F5344CB8AC3E}">
        <p14:creationId xmlns:p14="http://schemas.microsoft.com/office/powerpoint/2010/main" val="180697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F9BB4-DF6E-BFEB-2117-3253967BCE13}"/>
              </a:ext>
            </a:extLst>
          </p:cNvPr>
          <p:cNvPicPr>
            <a:picLocks noChangeAspect="1"/>
          </p:cNvPicPr>
          <p:nvPr/>
        </p:nvPicPr>
        <p:blipFill>
          <a:blip r:embed="rId2"/>
          <a:stretch>
            <a:fillRect/>
          </a:stretch>
        </p:blipFill>
        <p:spPr>
          <a:xfrm>
            <a:off x="2166389" y="1380839"/>
            <a:ext cx="7859222" cy="4096322"/>
          </a:xfrm>
          <a:prstGeom prst="rect">
            <a:avLst/>
          </a:prstGeom>
        </p:spPr>
      </p:pic>
    </p:spTree>
    <p:extLst>
      <p:ext uri="{BB962C8B-B14F-4D97-AF65-F5344CB8AC3E}">
        <p14:creationId xmlns:p14="http://schemas.microsoft.com/office/powerpoint/2010/main" val="281887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7A72F-F2AF-0E1B-CE6E-B63627DCCD6B}"/>
              </a:ext>
            </a:extLst>
          </p:cNvPr>
          <p:cNvPicPr>
            <a:picLocks noChangeAspect="1"/>
          </p:cNvPicPr>
          <p:nvPr/>
        </p:nvPicPr>
        <p:blipFill>
          <a:blip r:embed="rId2"/>
          <a:stretch>
            <a:fillRect/>
          </a:stretch>
        </p:blipFill>
        <p:spPr>
          <a:xfrm>
            <a:off x="0" y="113077"/>
            <a:ext cx="8907118" cy="6087325"/>
          </a:xfrm>
          <a:prstGeom prst="rect">
            <a:avLst/>
          </a:prstGeom>
        </p:spPr>
      </p:pic>
      <p:sp>
        <p:nvSpPr>
          <p:cNvPr id="2" name="TextBox 1">
            <a:extLst>
              <a:ext uri="{FF2B5EF4-FFF2-40B4-BE49-F238E27FC236}">
                <a16:creationId xmlns:a16="http://schemas.microsoft.com/office/drawing/2014/main" id="{64593285-299C-D0E6-C72D-F86035DCD021}"/>
              </a:ext>
            </a:extLst>
          </p:cNvPr>
          <p:cNvSpPr txBox="1"/>
          <p:nvPr/>
        </p:nvSpPr>
        <p:spPr>
          <a:xfrm>
            <a:off x="8136669" y="1767985"/>
            <a:ext cx="3853543" cy="4801314"/>
          </a:xfrm>
          <a:prstGeom prst="rect">
            <a:avLst/>
          </a:prstGeom>
          <a:noFill/>
        </p:spPr>
        <p:txBody>
          <a:bodyPr wrap="square" rtlCol="0">
            <a:spAutoFit/>
          </a:bodyPr>
          <a:lstStyle/>
          <a:p>
            <a:r>
              <a:rPr lang="en-US" dirty="0"/>
              <a:t>3</a:t>
            </a:r>
            <a:r>
              <a:rPr lang="en-US" baseline="30000" dirty="0"/>
              <a:t>rd</a:t>
            </a:r>
            <a:r>
              <a:rPr lang="en-US" dirty="0"/>
              <a:t> party libraries like memory. These are IP’s from the IP Libraries which are instantiated in the design. These are NOT RTL. For these cells instead of RTL files we provide .lib files</a:t>
            </a:r>
          </a:p>
          <a:p>
            <a:endParaRPr lang="en-US" dirty="0"/>
          </a:p>
          <a:p>
            <a:r>
              <a:rPr lang="en-US" dirty="0"/>
              <a:t>DC compiler only understands .</a:t>
            </a:r>
            <a:r>
              <a:rPr lang="en-US" dirty="0" err="1"/>
              <a:t>db</a:t>
            </a:r>
            <a:r>
              <a:rPr lang="en-US" dirty="0"/>
              <a:t> file (data-base file), These are in binary formats which is not readable to read anything you have to open the equivalent .lib files.</a:t>
            </a:r>
          </a:p>
          <a:p>
            <a:endParaRPr lang="en-US" dirty="0"/>
          </a:p>
          <a:p>
            <a:r>
              <a:rPr lang="en-US" dirty="0"/>
              <a:t>Library compile reads .lib and writes out .</a:t>
            </a:r>
            <a:r>
              <a:rPr lang="en-US" dirty="0" err="1"/>
              <a:t>db</a:t>
            </a:r>
            <a:r>
              <a:rPr lang="en-US" dirty="0"/>
              <a:t> files. </a:t>
            </a:r>
            <a:r>
              <a:rPr lang="en-US" dirty="0" err="1"/>
              <a:t>DC_compiler</a:t>
            </a:r>
            <a:r>
              <a:rPr lang="en-US" dirty="0"/>
              <a:t> understands .</a:t>
            </a:r>
            <a:r>
              <a:rPr lang="en-US" dirty="0" err="1"/>
              <a:t>db</a:t>
            </a:r>
            <a:r>
              <a:rPr lang="en-US" dirty="0"/>
              <a:t> files only.</a:t>
            </a:r>
          </a:p>
          <a:p>
            <a:endParaRPr lang="en-US" dirty="0"/>
          </a:p>
          <a:p>
            <a:r>
              <a:rPr lang="en-US" dirty="0"/>
              <a:t>LEC understands .lib files only</a:t>
            </a:r>
          </a:p>
        </p:txBody>
      </p:sp>
      <p:sp>
        <p:nvSpPr>
          <p:cNvPr id="3" name="TextBox 2">
            <a:extLst>
              <a:ext uri="{FF2B5EF4-FFF2-40B4-BE49-F238E27FC236}">
                <a16:creationId xmlns:a16="http://schemas.microsoft.com/office/drawing/2014/main" id="{E6165158-37D5-2BEF-408A-85AAD52CEE25}"/>
              </a:ext>
            </a:extLst>
          </p:cNvPr>
          <p:cNvSpPr txBox="1"/>
          <p:nvPr/>
        </p:nvSpPr>
        <p:spPr>
          <a:xfrm>
            <a:off x="321723" y="5922968"/>
            <a:ext cx="6079077" cy="646331"/>
          </a:xfrm>
          <a:prstGeom prst="rect">
            <a:avLst/>
          </a:prstGeom>
          <a:noFill/>
        </p:spPr>
        <p:txBody>
          <a:bodyPr wrap="square" rtlCol="0">
            <a:spAutoFit/>
          </a:bodyPr>
          <a:lstStyle/>
          <a:p>
            <a:r>
              <a:rPr lang="en-US" dirty="0"/>
              <a:t>.lib contains standard cells which has all the functionality as well as timing information</a:t>
            </a:r>
          </a:p>
        </p:txBody>
      </p:sp>
    </p:spTree>
    <p:extLst>
      <p:ext uri="{BB962C8B-B14F-4D97-AF65-F5344CB8AC3E}">
        <p14:creationId xmlns:p14="http://schemas.microsoft.com/office/powerpoint/2010/main" val="4222612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961A2E-399F-4B4D-FD87-89A6D6CE8DD2}"/>
              </a:ext>
            </a:extLst>
          </p:cNvPr>
          <p:cNvPicPr>
            <a:picLocks noChangeAspect="1"/>
          </p:cNvPicPr>
          <p:nvPr/>
        </p:nvPicPr>
        <p:blipFill>
          <a:blip r:embed="rId2"/>
          <a:stretch>
            <a:fillRect/>
          </a:stretch>
        </p:blipFill>
        <p:spPr>
          <a:xfrm>
            <a:off x="103912" y="594917"/>
            <a:ext cx="9316750" cy="5668166"/>
          </a:xfrm>
          <a:prstGeom prst="rect">
            <a:avLst/>
          </a:prstGeom>
        </p:spPr>
      </p:pic>
      <p:sp>
        <p:nvSpPr>
          <p:cNvPr id="2" name="TextBox 1">
            <a:extLst>
              <a:ext uri="{FF2B5EF4-FFF2-40B4-BE49-F238E27FC236}">
                <a16:creationId xmlns:a16="http://schemas.microsoft.com/office/drawing/2014/main" id="{94EEF49F-7910-9230-FEE8-36E92C7DA7ED}"/>
              </a:ext>
            </a:extLst>
          </p:cNvPr>
          <p:cNvSpPr txBox="1"/>
          <p:nvPr/>
        </p:nvSpPr>
        <p:spPr>
          <a:xfrm>
            <a:off x="7429714" y="2967335"/>
            <a:ext cx="4424829" cy="923330"/>
          </a:xfrm>
          <a:prstGeom prst="rect">
            <a:avLst/>
          </a:prstGeom>
          <a:noFill/>
        </p:spPr>
        <p:txBody>
          <a:bodyPr wrap="square" rtlCol="0">
            <a:spAutoFit/>
          </a:bodyPr>
          <a:lstStyle/>
          <a:p>
            <a:r>
              <a:rPr lang="en-US" dirty="0"/>
              <a:t>Companies which manufacture the chips gives standard cell libraries to design team. Some manufactures are Intel, TSMC</a:t>
            </a:r>
          </a:p>
        </p:txBody>
      </p:sp>
      <p:sp>
        <p:nvSpPr>
          <p:cNvPr id="3" name="TextBox 2">
            <a:extLst>
              <a:ext uri="{FF2B5EF4-FFF2-40B4-BE49-F238E27FC236}">
                <a16:creationId xmlns:a16="http://schemas.microsoft.com/office/drawing/2014/main" id="{23BC2EB1-CB95-CC9B-E3FB-A0E13229FC79}"/>
              </a:ext>
            </a:extLst>
          </p:cNvPr>
          <p:cNvSpPr txBox="1"/>
          <p:nvPr/>
        </p:nvSpPr>
        <p:spPr>
          <a:xfrm>
            <a:off x="7793780" y="5306786"/>
            <a:ext cx="4294308" cy="1477328"/>
          </a:xfrm>
          <a:prstGeom prst="rect">
            <a:avLst/>
          </a:prstGeom>
          <a:noFill/>
        </p:spPr>
        <p:txBody>
          <a:bodyPr wrap="square" rtlCol="0">
            <a:spAutoFit/>
          </a:bodyPr>
          <a:lstStyle/>
          <a:p>
            <a:r>
              <a:rPr lang="en-US" dirty="0"/>
              <a:t>Gate level netlist should not have GTECH cells otherwise it will not have timing information and thus will not map to gate level netlist and hence will not synthesize properly</a:t>
            </a:r>
          </a:p>
        </p:txBody>
      </p:sp>
    </p:spTree>
    <p:extLst>
      <p:ext uri="{BB962C8B-B14F-4D97-AF65-F5344CB8AC3E}">
        <p14:creationId xmlns:p14="http://schemas.microsoft.com/office/powerpoint/2010/main" val="88413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C31B3-54B3-B628-312D-B747554ED880}"/>
              </a:ext>
            </a:extLst>
          </p:cNvPr>
          <p:cNvPicPr>
            <a:picLocks noChangeAspect="1"/>
          </p:cNvPicPr>
          <p:nvPr/>
        </p:nvPicPr>
        <p:blipFill>
          <a:blip r:embed="rId2"/>
          <a:stretch>
            <a:fillRect/>
          </a:stretch>
        </p:blipFill>
        <p:spPr>
          <a:xfrm>
            <a:off x="235250" y="199574"/>
            <a:ext cx="9145276" cy="6458851"/>
          </a:xfrm>
          <a:prstGeom prst="rect">
            <a:avLst/>
          </a:prstGeom>
        </p:spPr>
      </p:pic>
      <p:sp>
        <p:nvSpPr>
          <p:cNvPr id="2" name="TextBox 1">
            <a:extLst>
              <a:ext uri="{FF2B5EF4-FFF2-40B4-BE49-F238E27FC236}">
                <a16:creationId xmlns:a16="http://schemas.microsoft.com/office/drawing/2014/main" id="{75B6BE2D-DE5A-5EF4-09AA-F5354B504F57}"/>
              </a:ext>
            </a:extLst>
          </p:cNvPr>
          <p:cNvSpPr txBox="1"/>
          <p:nvPr/>
        </p:nvSpPr>
        <p:spPr>
          <a:xfrm>
            <a:off x="8628159" y="2472785"/>
            <a:ext cx="3454984" cy="1200329"/>
          </a:xfrm>
          <a:prstGeom prst="rect">
            <a:avLst/>
          </a:prstGeom>
          <a:noFill/>
        </p:spPr>
        <p:txBody>
          <a:bodyPr wrap="square" rtlCol="0">
            <a:spAutoFit/>
          </a:bodyPr>
          <a:lstStyle/>
          <a:p>
            <a:r>
              <a:rPr lang="en-US" dirty="0"/>
              <a:t>Generic libraries are provided by EDA vendors like </a:t>
            </a:r>
            <a:r>
              <a:rPr lang="en-US" dirty="0" err="1"/>
              <a:t>synopsys</a:t>
            </a:r>
            <a:r>
              <a:rPr lang="en-US" dirty="0"/>
              <a:t> but standard cell libraries by Intel, TSMC manufacturers</a:t>
            </a:r>
          </a:p>
        </p:txBody>
      </p:sp>
    </p:spTree>
    <p:extLst>
      <p:ext uri="{BB962C8B-B14F-4D97-AF65-F5344CB8AC3E}">
        <p14:creationId xmlns:p14="http://schemas.microsoft.com/office/powerpoint/2010/main" val="311165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C857D-F355-7D9C-E012-0A6F2C69A821}"/>
              </a:ext>
            </a:extLst>
          </p:cNvPr>
          <p:cNvPicPr>
            <a:picLocks noChangeAspect="1"/>
          </p:cNvPicPr>
          <p:nvPr/>
        </p:nvPicPr>
        <p:blipFill>
          <a:blip r:embed="rId2"/>
          <a:stretch>
            <a:fillRect/>
          </a:stretch>
        </p:blipFill>
        <p:spPr>
          <a:xfrm>
            <a:off x="1704362" y="356759"/>
            <a:ext cx="8783276" cy="6144482"/>
          </a:xfrm>
          <a:prstGeom prst="rect">
            <a:avLst/>
          </a:prstGeom>
        </p:spPr>
      </p:pic>
    </p:spTree>
    <p:extLst>
      <p:ext uri="{BB962C8B-B14F-4D97-AF65-F5344CB8AC3E}">
        <p14:creationId xmlns:p14="http://schemas.microsoft.com/office/powerpoint/2010/main" val="589773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1B14D-80EE-20B5-A480-22160852D18F}"/>
              </a:ext>
            </a:extLst>
          </p:cNvPr>
          <p:cNvPicPr>
            <a:picLocks noChangeAspect="1"/>
          </p:cNvPicPr>
          <p:nvPr/>
        </p:nvPicPr>
        <p:blipFill>
          <a:blip r:embed="rId2"/>
          <a:stretch>
            <a:fillRect/>
          </a:stretch>
        </p:blipFill>
        <p:spPr>
          <a:xfrm>
            <a:off x="1704362" y="323416"/>
            <a:ext cx="8783276" cy="6211167"/>
          </a:xfrm>
          <a:prstGeom prst="rect">
            <a:avLst/>
          </a:prstGeom>
        </p:spPr>
      </p:pic>
    </p:spTree>
    <p:extLst>
      <p:ext uri="{BB962C8B-B14F-4D97-AF65-F5344CB8AC3E}">
        <p14:creationId xmlns:p14="http://schemas.microsoft.com/office/powerpoint/2010/main" val="2012011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70C16B-9EBD-052B-AA52-FD27E4574FAF}"/>
              </a:ext>
            </a:extLst>
          </p:cNvPr>
          <p:cNvPicPr>
            <a:picLocks noChangeAspect="1"/>
          </p:cNvPicPr>
          <p:nvPr/>
        </p:nvPicPr>
        <p:blipFill>
          <a:blip r:embed="rId2"/>
          <a:stretch>
            <a:fillRect/>
          </a:stretch>
        </p:blipFill>
        <p:spPr>
          <a:xfrm>
            <a:off x="1490019" y="437732"/>
            <a:ext cx="9211961" cy="5982535"/>
          </a:xfrm>
          <a:prstGeom prst="rect">
            <a:avLst/>
          </a:prstGeom>
        </p:spPr>
      </p:pic>
    </p:spTree>
    <p:extLst>
      <p:ext uri="{BB962C8B-B14F-4D97-AF65-F5344CB8AC3E}">
        <p14:creationId xmlns:p14="http://schemas.microsoft.com/office/powerpoint/2010/main" val="3853804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1D74D-56CD-A31C-F24F-AA60A79C1090}"/>
              </a:ext>
            </a:extLst>
          </p:cNvPr>
          <p:cNvPicPr>
            <a:picLocks noChangeAspect="1"/>
          </p:cNvPicPr>
          <p:nvPr/>
        </p:nvPicPr>
        <p:blipFill>
          <a:blip r:embed="rId2"/>
          <a:stretch>
            <a:fillRect/>
          </a:stretch>
        </p:blipFill>
        <p:spPr>
          <a:xfrm>
            <a:off x="1690072" y="532996"/>
            <a:ext cx="8811855" cy="5792008"/>
          </a:xfrm>
          <a:prstGeom prst="rect">
            <a:avLst/>
          </a:prstGeom>
        </p:spPr>
      </p:pic>
    </p:spTree>
    <p:extLst>
      <p:ext uri="{BB962C8B-B14F-4D97-AF65-F5344CB8AC3E}">
        <p14:creationId xmlns:p14="http://schemas.microsoft.com/office/powerpoint/2010/main" val="1614252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C209E-49ED-5E9E-A629-745025EC2CDF}"/>
              </a:ext>
            </a:extLst>
          </p:cNvPr>
          <p:cNvPicPr>
            <a:picLocks noChangeAspect="1"/>
          </p:cNvPicPr>
          <p:nvPr/>
        </p:nvPicPr>
        <p:blipFill>
          <a:blip r:embed="rId2"/>
          <a:stretch>
            <a:fillRect/>
          </a:stretch>
        </p:blipFill>
        <p:spPr>
          <a:xfrm>
            <a:off x="1723415" y="266258"/>
            <a:ext cx="8745170" cy="6325483"/>
          </a:xfrm>
          <a:prstGeom prst="rect">
            <a:avLst/>
          </a:prstGeom>
        </p:spPr>
      </p:pic>
    </p:spTree>
    <p:extLst>
      <p:ext uri="{BB962C8B-B14F-4D97-AF65-F5344CB8AC3E}">
        <p14:creationId xmlns:p14="http://schemas.microsoft.com/office/powerpoint/2010/main" val="8006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99CF4-C240-A74C-826C-89B6E852EA16}"/>
              </a:ext>
            </a:extLst>
          </p:cNvPr>
          <p:cNvPicPr>
            <a:picLocks noChangeAspect="1"/>
          </p:cNvPicPr>
          <p:nvPr/>
        </p:nvPicPr>
        <p:blipFill>
          <a:blip r:embed="rId2"/>
          <a:stretch>
            <a:fillRect/>
          </a:stretch>
        </p:blipFill>
        <p:spPr>
          <a:xfrm>
            <a:off x="1704362" y="361522"/>
            <a:ext cx="8783276" cy="6134956"/>
          </a:xfrm>
          <a:prstGeom prst="rect">
            <a:avLst/>
          </a:prstGeom>
        </p:spPr>
      </p:pic>
    </p:spTree>
    <p:extLst>
      <p:ext uri="{BB962C8B-B14F-4D97-AF65-F5344CB8AC3E}">
        <p14:creationId xmlns:p14="http://schemas.microsoft.com/office/powerpoint/2010/main" val="33989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64F48-343D-58E4-43B7-D098284887C6}"/>
              </a:ext>
            </a:extLst>
          </p:cNvPr>
          <p:cNvPicPr>
            <a:picLocks noChangeAspect="1"/>
          </p:cNvPicPr>
          <p:nvPr/>
        </p:nvPicPr>
        <p:blipFill>
          <a:blip r:embed="rId2"/>
          <a:stretch>
            <a:fillRect/>
          </a:stretch>
        </p:blipFill>
        <p:spPr>
          <a:xfrm>
            <a:off x="1547177" y="361522"/>
            <a:ext cx="9097645" cy="6134956"/>
          </a:xfrm>
          <a:prstGeom prst="rect">
            <a:avLst/>
          </a:prstGeom>
        </p:spPr>
      </p:pic>
    </p:spTree>
    <p:extLst>
      <p:ext uri="{BB962C8B-B14F-4D97-AF65-F5344CB8AC3E}">
        <p14:creationId xmlns:p14="http://schemas.microsoft.com/office/powerpoint/2010/main" val="208910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85AE2-77B4-458F-D83C-5E6BD3AED2EA}"/>
              </a:ext>
            </a:extLst>
          </p:cNvPr>
          <p:cNvPicPr>
            <a:picLocks noChangeAspect="1"/>
          </p:cNvPicPr>
          <p:nvPr/>
        </p:nvPicPr>
        <p:blipFill>
          <a:blip r:embed="rId2"/>
          <a:stretch>
            <a:fillRect/>
          </a:stretch>
        </p:blipFill>
        <p:spPr>
          <a:xfrm>
            <a:off x="1728178" y="242443"/>
            <a:ext cx="8735644" cy="6373114"/>
          </a:xfrm>
          <a:prstGeom prst="rect">
            <a:avLst/>
          </a:prstGeom>
        </p:spPr>
      </p:pic>
    </p:spTree>
    <p:extLst>
      <p:ext uri="{BB962C8B-B14F-4D97-AF65-F5344CB8AC3E}">
        <p14:creationId xmlns:p14="http://schemas.microsoft.com/office/powerpoint/2010/main" val="1921251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ACC84-6622-B305-0E22-3DFC8E63EAC2}"/>
              </a:ext>
            </a:extLst>
          </p:cNvPr>
          <p:cNvPicPr>
            <a:picLocks noChangeAspect="1"/>
          </p:cNvPicPr>
          <p:nvPr/>
        </p:nvPicPr>
        <p:blipFill>
          <a:blip r:embed="rId2"/>
          <a:stretch>
            <a:fillRect/>
          </a:stretch>
        </p:blipFill>
        <p:spPr>
          <a:xfrm>
            <a:off x="1709125" y="256732"/>
            <a:ext cx="8773749" cy="6344535"/>
          </a:xfrm>
          <a:prstGeom prst="rect">
            <a:avLst/>
          </a:prstGeom>
        </p:spPr>
      </p:pic>
    </p:spTree>
    <p:extLst>
      <p:ext uri="{BB962C8B-B14F-4D97-AF65-F5344CB8AC3E}">
        <p14:creationId xmlns:p14="http://schemas.microsoft.com/office/powerpoint/2010/main" val="395892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04150-F55D-52C5-C671-5E5194FA90BF}"/>
              </a:ext>
            </a:extLst>
          </p:cNvPr>
          <p:cNvPicPr>
            <a:picLocks noChangeAspect="1"/>
          </p:cNvPicPr>
          <p:nvPr/>
        </p:nvPicPr>
        <p:blipFill>
          <a:blip r:embed="rId2"/>
          <a:stretch>
            <a:fillRect/>
          </a:stretch>
        </p:blipFill>
        <p:spPr>
          <a:xfrm>
            <a:off x="1732941" y="266258"/>
            <a:ext cx="8726118" cy="6325483"/>
          </a:xfrm>
          <a:prstGeom prst="rect">
            <a:avLst/>
          </a:prstGeom>
        </p:spPr>
      </p:pic>
    </p:spTree>
    <p:extLst>
      <p:ext uri="{BB962C8B-B14F-4D97-AF65-F5344CB8AC3E}">
        <p14:creationId xmlns:p14="http://schemas.microsoft.com/office/powerpoint/2010/main" val="420468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FDFC3-2B08-5CC5-E7F3-A4A53968FF92}"/>
              </a:ext>
            </a:extLst>
          </p:cNvPr>
          <p:cNvPicPr>
            <a:picLocks noChangeAspect="1"/>
          </p:cNvPicPr>
          <p:nvPr/>
        </p:nvPicPr>
        <p:blipFill>
          <a:blip r:embed="rId2"/>
          <a:stretch>
            <a:fillRect/>
          </a:stretch>
        </p:blipFill>
        <p:spPr>
          <a:xfrm>
            <a:off x="1690072" y="337706"/>
            <a:ext cx="8811855" cy="6182588"/>
          </a:xfrm>
          <a:prstGeom prst="rect">
            <a:avLst/>
          </a:prstGeom>
        </p:spPr>
      </p:pic>
      <p:sp>
        <p:nvSpPr>
          <p:cNvPr id="2" name="TextBox 1">
            <a:extLst>
              <a:ext uri="{FF2B5EF4-FFF2-40B4-BE49-F238E27FC236}">
                <a16:creationId xmlns:a16="http://schemas.microsoft.com/office/drawing/2014/main" id="{D3306AEA-3F9C-047C-4177-B0F38D29804C}"/>
              </a:ext>
            </a:extLst>
          </p:cNvPr>
          <p:cNvSpPr txBox="1"/>
          <p:nvPr/>
        </p:nvSpPr>
        <p:spPr>
          <a:xfrm>
            <a:off x="5494351" y="2337683"/>
            <a:ext cx="4841635" cy="646331"/>
          </a:xfrm>
          <a:prstGeom prst="rect">
            <a:avLst/>
          </a:prstGeom>
          <a:noFill/>
        </p:spPr>
        <p:txBody>
          <a:bodyPr wrap="square" rtlCol="0">
            <a:spAutoFit/>
          </a:bodyPr>
          <a:lstStyle/>
          <a:p>
            <a:r>
              <a:rPr lang="en-US" dirty="0"/>
              <a:t>Unmapped is the directory name which will contain unmapped(elaborated) GTECH cells </a:t>
            </a:r>
          </a:p>
        </p:txBody>
      </p:sp>
    </p:spTree>
    <p:extLst>
      <p:ext uri="{BB962C8B-B14F-4D97-AF65-F5344CB8AC3E}">
        <p14:creationId xmlns:p14="http://schemas.microsoft.com/office/powerpoint/2010/main" val="268868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E4EE54-344A-195C-8FF5-37A08D83B7C1}"/>
              </a:ext>
            </a:extLst>
          </p:cNvPr>
          <p:cNvPicPr>
            <a:picLocks noChangeAspect="1"/>
          </p:cNvPicPr>
          <p:nvPr/>
        </p:nvPicPr>
        <p:blipFill>
          <a:blip r:embed="rId2"/>
          <a:stretch>
            <a:fillRect/>
          </a:stretch>
        </p:blipFill>
        <p:spPr>
          <a:xfrm>
            <a:off x="1628151" y="242443"/>
            <a:ext cx="8935697" cy="6373114"/>
          </a:xfrm>
          <a:prstGeom prst="rect">
            <a:avLst/>
          </a:prstGeom>
        </p:spPr>
      </p:pic>
      <p:sp>
        <p:nvSpPr>
          <p:cNvPr id="2" name="TextBox 1">
            <a:extLst>
              <a:ext uri="{FF2B5EF4-FFF2-40B4-BE49-F238E27FC236}">
                <a16:creationId xmlns:a16="http://schemas.microsoft.com/office/drawing/2014/main" id="{E5F399DD-E1E7-9068-F383-804E42697BA7}"/>
              </a:ext>
            </a:extLst>
          </p:cNvPr>
          <p:cNvSpPr txBox="1"/>
          <p:nvPr/>
        </p:nvSpPr>
        <p:spPr>
          <a:xfrm>
            <a:off x="8817429" y="4269921"/>
            <a:ext cx="2555421" cy="923330"/>
          </a:xfrm>
          <a:prstGeom prst="rect">
            <a:avLst/>
          </a:prstGeom>
          <a:noFill/>
        </p:spPr>
        <p:txBody>
          <a:bodyPr wrap="square" rtlCol="0">
            <a:spAutoFit/>
          </a:bodyPr>
          <a:lstStyle/>
          <a:p>
            <a:r>
              <a:rPr lang="en-US" dirty="0"/>
              <a:t>Remove the loaded designs first and then read .</a:t>
            </a:r>
            <a:r>
              <a:rPr lang="en-US" dirty="0" err="1"/>
              <a:t>ddc</a:t>
            </a:r>
            <a:endParaRPr lang="en-US" dirty="0"/>
          </a:p>
        </p:txBody>
      </p:sp>
    </p:spTree>
    <p:extLst>
      <p:ext uri="{BB962C8B-B14F-4D97-AF65-F5344CB8AC3E}">
        <p14:creationId xmlns:p14="http://schemas.microsoft.com/office/powerpoint/2010/main" val="1628507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B488D3-0066-37C8-4377-39539983B073}"/>
              </a:ext>
            </a:extLst>
          </p:cNvPr>
          <p:cNvPicPr>
            <a:picLocks noChangeAspect="1"/>
          </p:cNvPicPr>
          <p:nvPr/>
        </p:nvPicPr>
        <p:blipFill>
          <a:blip r:embed="rId2"/>
          <a:stretch>
            <a:fillRect/>
          </a:stretch>
        </p:blipFill>
        <p:spPr>
          <a:xfrm>
            <a:off x="1732941" y="356759"/>
            <a:ext cx="8726118" cy="6144482"/>
          </a:xfrm>
          <a:prstGeom prst="rect">
            <a:avLst/>
          </a:prstGeom>
        </p:spPr>
      </p:pic>
    </p:spTree>
    <p:extLst>
      <p:ext uri="{BB962C8B-B14F-4D97-AF65-F5344CB8AC3E}">
        <p14:creationId xmlns:p14="http://schemas.microsoft.com/office/powerpoint/2010/main" val="343471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36A45-A1D4-4358-CDE5-97255D1B8834}"/>
              </a:ext>
            </a:extLst>
          </p:cNvPr>
          <p:cNvPicPr>
            <a:picLocks noChangeAspect="1"/>
          </p:cNvPicPr>
          <p:nvPr/>
        </p:nvPicPr>
        <p:blipFill>
          <a:blip r:embed="rId2"/>
          <a:stretch>
            <a:fillRect/>
          </a:stretch>
        </p:blipFill>
        <p:spPr>
          <a:xfrm>
            <a:off x="1494783" y="147179"/>
            <a:ext cx="9202434" cy="6563641"/>
          </a:xfrm>
          <a:prstGeom prst="rect">
            <a:avLst/>
          </a:prstGeom>
        </p:spPr>
      </p:pic>
    </p:spTree>
    <p:extLst>
      <p:ext uri="{BB962C8B-B14F-4D97-AF65-F5344CB8AC3E}">
        <p14:creationId xmlns:p14="http://schemas.microsoft.com/office/powerpoint/2010/main" val="2542316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BA5D11-75E3-893E-4C35-F96AE098FE93}"/>
              </a:ext>
            </a:extLst>
          </p:cNvPr>
          <p:cNvPicPr>
            <a:picLocks noChangeAspect="1"/>
          </p:cNvPicPr>
          <p:nvPr/>
        </p:nvPicPr>
        <p:blipFill>
          <a:blip r:embed="rId2"/>
          <a:stretch>
            <a:fillRect/>
          </a:stretch>
        </p:blipFill>
        <p:spPr>
          <a:xfrm>
            <a:off x="1775809" y="466311"/>
            <a:ext cx="8640381" cy="5925377"/>
          </a:xfrm>
          <a:prstGeom prst="rect">
            <a:avLst/>
          </a:prstGeom>
        </p:spPr>
      </p:pic>
      <p:sp>
        <p:nvSpPr>
          <p:cNvPr id="2" name="TextBox 1">
            <a:extLst>
              <a:ext uri="{FF2B5EF4-FFF2-40B4-BE49-F238E27FC236}">
                <a16:creationId xmlns:a16="http://schemas.microsoft.com/office/drawing/2014/main" id="{6596BF88-80D7-BFFC-73BC-36DF2C8BEBB6}"/>
              </a:ext>
            </a:extLst>
          </p:cNvPr>
          <p:cNvSpPr txBox="1"/>
          <p:nvPr/>
        </p:nvSpPr>
        <p:spPr>
          <a:xfrm>
            <a:off x="8303362" y="2782668"/>
            <a:ext cx="3371566" cy="646331"/>
          </a:xfrm>
          <a:prstGeom prst="rect">
            <a:avLst/>
          </a:prstGeom>
          <a:noFill/>
        </p:spPr>
        <p:txBody>
          <a:bodyPr wrap="square" rtlCol="0">
            <a:spAutoFit/>
          </a:bodyPr>
          <a:lstStyle/>
          <a:p>
            <a:r>
              <a:rPr lang="en-US" dirty="0"/>
              <a:t>This has the advantage that current design is now MY_TOP</a:t>
            </a:r>
          </a:p>
        </p:txBody>
      </p:sp>
    </p:spTree>
    <p:extLst>
      <p:ext uri="{BB962C8B-B14F-4D97-AF65-F5344CB8AC3E}">
        <p14:creationId xmlns:p14="http://schemas.microsoft.com/office/powerpoint/2010/main" val="193313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E10FC-5255-D87C-878A-81C9A443136F}"/>
              </a:ext>
            </a:extLst>
          </p:cNvPr>
          <p:cNvPicPr>
            <a:picLocks noChangeAspect="1"/>
          </p:cNvPicPr>
          <p:nvPr/>
        </p:nvPicPr>
        <p:blipFill>
          <a:blip r:embed="rId2"/>
          <a:stretch>
            <a:fillRect/>
          </a:stretch>
        </p:blipFill>
        <p:spPr>
          <a:xfrm>
            <a:off x="1723415" y="294837"/>
            <a:ext cx="8745170" cy="6268325"/>
          </a:xfrm>
          <a:prstGeom prst="rect">
            <a:avLst/>
          </a:prstGeom>
        </p:spPr>
      </p:pic>
      <p:sp>
        <p:nvSpPr>
          <p:cNvPr id="2" name="TextBox 1">
            <a:extLst>
              <a:ext uri="{FF2B5EF4-FFF2-40B4-BE49-F238E27FC236}">
                <a16:creationId xmlns:a16="http://schemas.microsoft.com/office/drawing/2014/main" id="{23F2BEB2-0115-2FC0-259A-154D59E88DCF}"/>
              </a:ext>
            </a:extLst>
          </p:cNvPr>
          <p:cNvSpPr txBox="1"/>
          <p:nvPr/>
        </p:nvSpPr>
        <p:spPr>
          <a:xfrm>
            <a:off x="10105184" y="3696505"/>
            <a:ext cx="1847330" cy="1200329"/>
          </a:xfrm>
          <a:prstGeom prst="rect">
            <a:avLst/>
          </a:prstGeom>
          <a:noFill/>
        </p:spPr>
        <p:txBody>
          <a:bodyPr wrap="square" rtlCol="0">
            <a:spAutoFit/>
          </a:bodyPr>
          <a:lstStyle/>
          <a:p>
            <a:r>
              <a:rPr lang="en-US" dirty="0"/>
              <a:t>.</a:t>
            </a:r>
            <a:r>
              <a:rPr lang="en-US" dirty="0" err="1"/>
              <a:t>pvl</a:t>
            </a:r>
            <a:r>
              <a:rPr lang="en-US" dirty="0"/>
              <a:t> are intermediate files only understood by DC Compiler</a:t>
            </a:r>
          </a:p>
        </p:txBody>
      </p:sp>
    </p:spTree>
    <p:extLst>
      <p:ext uri="{BB962C8B-B14F-4D97-AF65-F5344CB8AC3E}">
        <p14:creationId xmlns:p14="http://schemas.microsoft.com/office/powerpoint/2010/main" val="4137904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6EF356-90DD-E22F-E8EF-3743C4624003}"/>
              </a:ext>
            </a:extLst>
          </p:cNvPr>
          <p:cNvPicPr>
            <a:picLocks noChangeAspect="1"/>
          </p:cNvPicPr>
          <p:nvPr/>
        </p:nvPicPr>
        <p:blipFill>
          <a:blip r:embed="rId2"/>
          <a:stretch>
            <a:fillRect/>
          </a:stretch>
        </p:blipFill>
        <p:spPr>
          <a:xfrm>
            <a:off x="1728178" y="223390"/>
            <a:ext cx="8735644" cy="6411220"/>
          </a:xfrm>
          <a:prstGeom prst="rect">
            <a:avLst/>
          </a:prstGeom>
        </p:spPr>
      </p:pic>
    </p:spTree>
    <p:extLst>
      <p:ext uri="{BB962C8B-B14F-4D97-AF65-F5344CB8AC3E}">
        <p14:creationId xmlns:p14="http://schemas.microsoft.com/office/powerpoint/2010/main" val="651359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78218C-CC51-5D14-6387-4E4D1CC48AF4}"/>
              </a:ext>
            </a:extLst>
          </p:cNvPr>
          <p:cNvPicPr>
            <a:picLocks noChangeAspect="1"/>
          </p:cNvPicPr>
          <p:nvPr/>
        </p:nvPicPr>
        <p:blipFill>
          <a:blip r:embed="rId2"/>
          <a:stretch>
            <a:fillRect/>
          </a:stretch>
        </p:blipFill>
        <p:spPr>
          <a:xfrm>
            <a:off x="1690072" y="290074"/>
            <a:ext cx="8811855" cy="6277851"/>
          </a:xfrm>
          <a:prstGeom prst="rect">
            <a:avLst/>
          </a:prstGeom>
        </p:spPr>
      </p:pic>
    </p:spTree>
    <p:extLst>
      <p:ext uri="{BB962C8B-B14F-4D97-AF65-F5344CB8AC3E}">
        <p14:creationId xmlns:p14="http://schemas.microsoft.com/office/powerpoint/2010/main" val="755844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980EE-1319-5B62-8350-BCF092E793B0}"/>
              </a:ext>
            </a:extLst>
          </p:cNvPr>
          <p:cNvPicPr>
            <a:picLocks noChangeAspect="1"/>
          </p:cNvPicPr>
          <p:nvPr/>
        </p:nvPicPr>
        <p:blipFill>
          <a:blip r:embed="rId2"/>
          <a:stretch>
            <a:fillRect/>
          </a:stretch>
        </p:blipFill>
        <p:spPr>
          <a:xfrm>
            <a:off x="1699599" y="337706"/>
            <a:ext cx="8792802" cy="6182588"/>
          </a:xfrm>
          <a:prstGeom prst="rect">
            <a:avLst/>
          </a:prstGeom>
        </p:spPr>
      </p:pic>
    </p:spTree>
    <p:extLst>
      <p:ext uri="{BB962C8B-B14F-4D97-AF65-F5344CB8AC3E}">
        <p14:creationId xmlns:p14="http://schemas.microsoft.com/office/powerpoint/2010/main" val="1010261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FC97F-FC75-B6E4-ED8F-7638FC3B0B47}"/>
              </a:ext>
            </a:extLst>
          </p:cNvPr>
          <p:cNvPicPr>
            <a:picLocks noChangeAspect="1"/>
          </p:cNvPicPr>
          <p:nvPr/>
        </p:nvPicPr>
        <p:blipFill>
          <a:blip r:embed="rId2"/>
          <a:stretch>
            <a:fillRect/>
          </a:stretch>
        </p:blipFill>
        <p:spPr>
          <a:xfrm>
            <a:off x="2075889" y="1433234"/>
            <a:ext cx="8040222" cy="3991532"/>
          </a:xfrm>
          <a:prstGeom prst="rect">
            <a:avLst/>
          </a:prstGeom>
        </p:spPr>
      </p:pic>
    </p:spTree>
    <p:extLst>
      <p:ext uri="{BB962C8B-B14F-4D97-AF65-F5344CB8AC3E}">
        <p14:creationId xmlns:p14="http://schemas.microsoft.com/office/powerpoint/2010/main" val="427589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86418-91C6-6F81-8028-6A9F95F70E1C}"/>
              </a:ext>
            </a:extLst>
          </p:cNvPr>
          <p:cNvPicPr>
            <a:picLocks noChangeAspect="1"/>
          </p:cNvPicPr>
          <p:nvPr/>
        </p:nvPicPr>
        <p:blipFill>
          <a:blip r:embed="rId2"/>
          <a:stretch>
            <a:fillRect/>
          </a:stretch>
        </p:blipFill>
        <p:spPr>
          <a:xfrm>
            <a:off x="1556704" y="185285"/>
            <a:ext cx="9078592" cy="6487430"/>
          </a:xfrm>
          <a:prstGeom prst="rect">
            <a:avLst/>
          </a:prstGeom>
        </p:spPr>
      </p:pic>
    </p:spTree>
    <p:extLst>
      <p:ext uri="{BB962C8B-B14F-4D97-AF65-F5344CB8AC3E}">
        <p14:creationId xmlns:p14="http://schemas.microsoft.com/office/powerpoint/2010/main" val="2124464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195BF3-C1E8-E42A-9BBD-E4E4950E535D}"/>
              </a:ext>
            </a:extLst>
          </p:cNvPr>
          <p:cNvPicPr>
            <a:picLocks noChangeAspect="1"/>
          </p:cNvPicPr>
          <p:nvPr/>
        </p:nvPicPr>
        <p:blipFill>
          <a:blip r:embed="rId2"/>
          <a:stretch>
            <a:fillRect/>
          </a:stretch>
        </p:blipFill>
        <p:spPr>
          <a:xfrm>
            <a:off x="1590046" y="256732"/>
            <a:ext cx="9011908" cy="6344535"/>
          </a:xfrm>
          <a:prstGeom prst="rect">
            <a:avLst/>
          </a:prstGeom>
        </p:spPr>
      </p:pic>
    </p:spTree>
    <p:extLst>
      <p:ext uri="{BB962C8B-B14F-4D97-AF65-F5344CB8AC3E}">
        <p14:creationId xmlns:p14="http://schemas.microsoft.com/office/powerpoint/2010/main" val="2331449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2E54D-3EBB-1809-1814-3CA6232E4286}"/>
              </a:ext>
            </a:extLst>
          </p:cNvPr>
          <p:cNvPicPr>
            <a:picLocks noChangeAspect="1"/>
          </p:cNvPicPr>
          <p:nvPr/>
        </p:nvPicPr>
        <p:blipFill>
          <a:blip r:embed="rId2"/>
          <a:stretch>
            <a:fillRect/>
          </a:stretch>
        </p:blipFill>
        <p:spPr>
          <a:xfrm>
            <a:off x="1671020" y="509180"/>
            <a:ext cx="8849960" cy="5839640"/>
          </a:xfrm>
          <a:prstGeom prst="rect">
            <a:avLst/>
          </a:prstGeom>
        </p:spPr>
      </p:pic>
    </p:spTree>
    <p:extLst>
      <p:ext uri="{BB962C8B-B14F-4D97-AF65-F5344CB8AC3E}">
        <p14:creationId xmlns:p14="http://schemas.microsoft.com/office/powerpoint/2010/main" val="3602894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6BA9B-4CD6-C8D6-D8B1-642607780A1B}"/>
              </a:ext>
            </a:extLst>
          </p:cNvPr>
          <p:cNvPicPr>
            <a:picLocks noChangeAspect="1"/>
          </p:cNvPicPr>
          <p:nvPr/>
        </p:nvPicPr>
        <p:blipFill>
          <a:blip r:embed="rId2"/>
          <a:stretch>
            <a:fillRect/>
          </a:stretch>
        </p:blipFill>
        <p:spPr>
          <a:xfrm>
            <a:off x="1570993" y="323416"/>
            <a:ext cx="9050013" cy="6211167"/>
          </a:xfrm>
          <a:prstGeom prst="rect">
            <a:avLst/>
          </a:prstGeom>
        </p:spPr>
      </p:pic>
    </p:spTree>
    <p:extLst>
      <p:ext uri="{BB962C8B-B14F-4D97-AF65-F5344CB8AC3E}">
        <p14:creationId xmlns:p14="http://schemas.microsoft.com/office/powerpoint/2010/main" val="134549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01BCB8-52F7-B1F5-324C-D53EED3A5EFD}"/>
              </a:ext>
            </a:extLst>
          </p:cNvPr>
          <p:cNvPicPr>
            <a:picLocks noChangeAspect="1"/>
          </p:cNvPicPr>
          <p:nvPr/>
        </p:nvPicPr>
        <p:blipFill>
          <a:blip r:embed="rId2"/>
          <a:stretch>
            <a:fillRect/>
          </a:stretch>
        </p:blipFill>
        <p:spPr>
          <a:xfrm>
            <a:off x="1952046" y="437732"/>
            <a:ext cx="8287907" cy="5982535"/>
          </a:xfrm>
          <a:prstGeom prst="rect">
            <a:avLst/>
          </a:prstGeom>
        </p:spPr>
      </p:pic>
    </p:spTree>
    <p:extLst>
      <p:ext uri="{BB962C8B-B14F-4D97-AF65-F5344CB8AC3E}">
        <p14:creationId xmlns:p14="http://schemas.microsoft.com/office/powerpoint/2010/main" val="3361365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E2319-C71A-212F-80C1-CB50E93DA642}"/>
              </a:ext>
            </a:extLst>
          </p:cNvPr>
          <p:cNvPicPr>
            <a:picLocks noChangeAspect="1"/>
          </p:cNvPicPr>
          <p:nvPr/>
        </p:nvPicPr>
        <p:blipFill>
          <a:blip r:embed="rId2"/>
          <a:stretch>
            <a:fillRect/>
          </a:stretch>
        </p:blipFill>
        <p:spPr>
          <a:xfrm>
            <a:off x="1661493" y="318653"/>
            <a:ext cx="8869013" cy="6220693"/>
          </a:xfrm>
          <a:prstGeom prst="rect">
            <a:avLst/>
          </a:prstGeom>
        </p:spPr>
      </p:pic>
    </p:spTree>
    <p:extLst>
      <p:ext uri="{BB962C8B-B14F-4D97-AF65-F5344CB8AC3E}">
        <p14:creationId xmlns:p14="http://schemas.microsoft.com/office/powerpoint/2010/main" val="2662710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58B3C9-DB5B-1775-03AF-D7775135EE64}"/>
              </a:ext>
            </a:extLst>
          </p:cNvPr>
          <p:cNvPicPr>
            <a:picLocks noChangeAspect="1"/>
          </p:cNvPicPr>
          <p:nvPr/>
        </p:nvPicPr>
        <p:blipFill>
          <a:blip r:embed="rId2"/>
          <a:stretch>
            <a:fillRect/>
          </a:stretch>
        </p:blipFill>
        <p:spPr>
          <a:xfrm>
            <a:off x="1642441" y="242443"/>
            <a:ext cx="8907118" cy="6373114"/>
          </a:xfrm>
          <a:prstGeom prst="rect">
            <a:avLst/>
          </a:prstGeom>
        </p:spPr>
      </p:pic>
    </p:spTree>
    <p:extLst>
      <p:ext uri="{BB962C8B-B14F-4D97-AF65-F5344CB8AC3E}">
        <p14:creationId xmlns:p14="http://schemas.microsoft.com/office/powerpoint/2010/main" val="1778791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AE4E47-C0A8-86E0-61C7-650B9324C674}"/>
              </a:ext>
            </a:extLst>
          </p:cNvPr>
          <p:cNvPicPr>
            <a:picLocks noChangeAspect="1"/>
          </p:cNvPicPr>
          <p:nvPr/>
        </p:nvPicPr>
        <p:blipFill>
          <a:blip r:embed="rId2"/>
          <a:stretch>
            <a:fillRect/>
          </a:stretch>
        </p:blipFill>
        <p:spPr>
          <a:xfrm>
            <a:off x="1690072" y="580627"/>
            <a:ext cx="8811855" cy="5696745"/>
          </a:xfrm>
          <a:prstGeom prst="rect">
            <a:avLst/>
          </a:prstGeom>
        </p:spPr>
      </p:pic>
    </p:spTree>
    <p:extLst>
      <p:ext uri="{BB962C8B-B14F-4D97-AF65-F5344CB8AC3E}">
        <p14:creationId xmlns:p14="http://schemas.microsoft.com/office/powerpoint/2010/main" val="730246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68498-2A90-2973-3836-BC2913995EE7}"/>
              </a:ext>
            </a:extLst>
          </p:cNvPr>
          <p:cNvPicPr>
            <a:picLocks noChangeAspect="1"/>
          </p:cNvPicPr>
          <p:nvPr/>
        </p:nvPicPr>
        <p:blipFill>
          <a:blip r:embed="rId2"/>
          <a:stretch>
            <a:fillRect/>
          </a:stretch>
        </p:blipFill>
        <p:spPr>
          <a:xfrm>
            <a:off x="1694836" y="499653"/>
            <a:ext cx="8802328" cy="5858693"/>
          </a:xfrm>
          <a:prstGeom prst="rect">
            <a:avLst/>
          </a:prstGeom>
        </p:spPr>
      </p:pic>
    </p:spTree>
    <p:extLst>
      <p:ext uri="{BB962C8B-B14F-4D97-AF65-F5344CB8AC3E}">
        <p14:creationId xmlns:p14="http://schemas.microsoft.com/office/powerpoint/2010/main" val="1092102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C9DDE1-9939-3C87-72F7-1A6619C7B174}"/>
              </a:ext>
            </a:extLst>
          </p:cNvPr>
          <p:cNvPicPr>
            <a:picLocks noChangeAspect="1"/>
          </p:cNvPicPr>
          <p:nvPr/>
        </p:nvPicPr>
        <p:blipFill>
          <a:blip r:embed="rId2"/>
          <a:stretch>
            <a:fillRect/>
          </a:stretch>
        </p:blipFill>
        <p:spPr>
          <a:xfrm>
            <a:off x="1680546" y="237679"/>
            <a:ext cx="8830907" cy="6382641"/>
          </a:xfrm>
          <a:prstGeom prst="rect">
            <a:avLst/>
          </a:prstGeom>
        </p:spPr>
      </p:pic>
    </p:spTree>
    <p:extLst>
      <p:ext uri="{BB962C8B-B14F-4D97-AF65-F5344CB8AC3E}">
        <p14:creationId xmlns:p14="http://schemas.microsoft.com/office/powerpoint/2010/main" val="3802682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ECE15-C228-16F0-94FC-DB359516139B}"/>
              </a:ext>
            </a:extLst>
          </p:cNvPr>
          <p:cNvPicPr>
            <a:picLocks noChangeAspect="1"/>
          </p:cNvPicPr>
          <p:nvPr/>
        </p:nvPicPr>
        <p:blipFill>
          <a:blip r:embed="rId2"/>
          <a:stretch>
            <a:fillRect/>
          </a:stretch>
        </p:blipFill>
        <p:spPr>
          <a:xfrm>
            <a:off x="2066362" y="1337970"/>
            <a:ext cx="8059275" cy="4182059"/>
          </a:xfrm>
          <a:prstGeom prst="rect">
            <a:avLst/>
          </a:prstGeom>
        </p:spPr>
      </p:pic>
    </p:spTree>
    <p:extLst>
      <p:ext uri="{BB962C8B-B14F-4D97-AF65-F5344CB8AC3E}">
        <p14:creationId xmlns:p14="http://schemas.microsoft.com/office/powerpoint/2010/main" val="253723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9F9685-8272-9F9F-9C7C-A676A6EC21B4}"/>
              </a:ext>
            </a:extLst>
          </p:cNvPr>
          <p:cNvPicPr>
            <a:picLocks noChangeAspect="1"/>
          </p:cNvPicPr>
          <p:nvPr/>
        </p:nvPicPr>
        <p:blipFill>
          <a:blip r:embed="rId2"/>
          <a:stretch>
            <a:fillRect/>
          </a:stretch>
        </p:blipFill>
        <p:spPr>
          <a:xfrm>
            <a:off x="532738" y="125599"/>
            <a:ext cx="10781967" cy="6195688"/>
          </a:xfrm>
          <a:prstGeom prst="rect">
            <a:avLst/>
          </a:prstGeom>
        </p:spPr>
      </p:pic>
    </p:spTree>
    <p:extLst>
      <p:ext uri="{BB962C8B-B14F-4D97-AF65-F5344CB8AC3E}">
        <p14:creationId xmlns:p14="http://schemas.microsoft.com/office/powerpoint/2010/main" val="1625708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829DB-45E6-F74E-68EA-198B07646723}"/>
              </a:ext>
            </a:extLst>
          </p:cNvPr>
          <p:cNvPicPr>
            <a:picLocks noChangeAspect="1"/>
          </p:cNvPicPr>
          <p:nvPr/>
        </p:nvPicPr>
        <p:blipFill>
          <a:blip r:embed="rId2"/>
          <a:stretch>
            <a:fillRect/>
          </a:stretch>
        </p:blipFill>
        <p:spPr>
          <a:xfrm>
            <a:off x="215969" y="213864"/>
            <a:ext cx="8897592" cy="6430272"/>
          </a:xfrm>
          <a:prstGeom prst="rect">
            <a:avLst/>
          </a:prstGeom>
        </p:spPr>
      </p:pic>
      <p:sp>
        <p:nvSpPr>
          <p:cNvPr id="5" name="TextBox 4">
            <a:extLst>
              <a:ext uri="{FF2B5EF4-FFF2-40B4-BE49-F238E27FC236}">
                <a16:creationId xmlns:a16="http://schemas.microsoft.com/office/drawing/2014/main" id="{ADA8612B-FC89-AB19-E565-B9C81DBC78B6}"/>
              </a:ext>
            </a:extLst>
          </p:cNvPr>
          <p:cNvSpPr txBox="1"/>
          <p:nvPr/>
        </p:nvSpPr>
        <p:spPr>
          <a:xfrm>
            <a:off x="8905459" y="2519340"/>
            <a:ext cx="2844579" cy="3139321"/>
          </a:xfrm>
          <a:prstGeom prst="rect">
            <a:avLst/>
          </a:prstGeom>
          <a:noFill/>
        </p:spPr>
        <p:txBody>
          <a:bodyPr wrap="square">
            <a:spAutoFit/>
          </a:bodyPr>
          <a:lstStyle/>
          <a:p>
            <a:r>
              <a:rPr lang="en-US" dirty="0"/>
              <a:t>Virtual clocks are used for testing frequency at which the circuit will run</a:t>
            </a:r>
          </a:p>
          <a:p>
            <a:r>
              <a:rPr lang="en-US" dirty="0"/>
              <a:t>Once all clocks are defined, all register to register paths are constrained. So there will be 4 paths in our design </a:t>
            </a:r>
          </a:p>
          <a:p>
            <a:r>
              <a:rPr lang="en-US" dirty="0"/>
              <a:t>1. Input to Reg</a:t>
            </a:r>
          </a:p>
          <a:p>
            <a:r>
              <a:rPr lang="en-US" dirty="0"/>
              <a:t>2. Reg to Output</a:t>
            </a:r>
          </a:p>
          <a:p>
            <a:r>
              <a:rPr lang="en-US" dirty="0"/>
              <a:t>3. Reg to Reg </a:t>
            </a:r>
          </a:p>
          <a:p>
            <a:r>
              <a:rPr lang="en-US" dirty="0"/>
              <a:t>4. Input to Output</a:t>
            </a:r>
          </a:p>
        </p:txBody>
      </p:sp>
    </p:spTree>
    <p:extLst>
      <p:ext uri="{BB962C8B-B14F-4D97-AF65-F5344CB8AC3E}">
        <p14:creationId xmlns:p14="http://schemas.microsoft.com/office/powerpoint/2010/main" val="2177139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1B38ED-C38E-E320-66B7-FBE872EC068D}"/>
              </a:ext>
            </a:extLst>
          </p:cNvPr>
          <p:cNvPicPr>
            <a:picLocks noChangeAspect="1"/>
          </p:cNvPicPr>
          <p:nvPr/>
        </p:nvPicPr>
        <p:blipFill>
          <a:blip r:embed="rId2"/>
          <a:stretch>
            <a:fillRect/>
          </a:stretch>
        </p:blipFill>
        <p:spPr>
          <a:xfrm>
            <a:off x="2133047" y="856891"/>
            <a:ext cx="7925906" cy="5144218"/>
          </a:xfrm>
          <a:prstGeom prst="rect">
            <a:avLst/>
          </a:prstGeom>
        </p:spPr>
      </p:pic>
    </p:spTree>
    <p:extLst>
      <p:ext uri="{BB962C8B-B14F-4D97-AF65-F5344CB8AC3E}">
        <p14:creationId xmlns:p14="http://schemas.microsoft.com/office/powerpoint/2010/main" val="1368278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1E7377-7A9E-1BCB-7D3B-26E43D0A3C8D}"/>
              </a:ext>
            </a:extLst>
          </p:cNvPr>
          <p:cNvPicPr>
            <a:picLocks noChangeAspect="1"/>
          </p:cNvPicPr>
          <p:nvPr/>
        </p:nvPicPr>
        <p:blipFill>
          <a:blip r:embed="rId2"/>
          <a:stretch>
            <a:fillRect/>
          </a:stretch>
        </p:blipFill>
        <p:spPr>
          <a:xfrm>
            <a:off x="1280440" y="266258"/>
            <a:ext cx="9631119" cy="6325483"/>
          </a:xfrm>
          <a:prstGeom prst="rect">
            <a:avLst/>
          </a:prstGeom>
        </p:spPr>
      </p:pic>
    </p:spTree>
    <p:extLst>
      <p:ext uri="{BB962C8B-B14F-4D97-AF65-F5344CB8AC3E}">
        <p14:creationId xmlns:p14="http://schemas.microsoft.com/office/powerpoint/2010/main" val="12889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9E27F-3D71-8C98-7F0A-A7E918B2D262}"/>
              </a:ext>
            </a:extLst>
          </p:cNvPr>
          <p:cNvPicPr>
            <a:picLocks noChangeAspect="1"/>
          </p:cNvPicPr>
          <p:nvPr/>
        </p:nvPicPr>
        <p:blipFill>
          <a:blip r:embed="rId2"/>
          <a:stretch>
            <a:fillRect/>
          </a:stretch>
        </p:blipFill>
        <p:spPr>
          <a:xfrm>
            <a:off x="1523362" y="1009312"/>
            <a:ext cx="9145276" cy="4839375"/>
          </a:xfrm>
          <a:prstGeom prst="rect">
            <a:avLst/>
          </a:prstGeom>
        </p:spPr>
      </p:pic>
    </p:spTree>
    <p:extLst>
      <p:ext uri="{BB962C8B-B14F-4D97-AF65-F5344CB8AC3E}">
        <p14:creationId xmlns:p14="http://schemas.microsoft.com/office/powerpoint/2010/main" val="3205924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4D214B-8A9D-2A2A-0191-E6C57FD23550}"/>
              </a:ext>
            </a:extLst>
          </p:cNvPr>
          <p:cNvPicPr>
            <a:picLocks noChangeAspect="1"/>
          </p:cNvPicPr>
          <p:nvPr/>
        </p:nvPicPr>
        <p:blipFill>
          <a:blip r:embed="rId2"/>
          <a:stretch>
            <a:fillRect/>
          </a:stretch>
        </p:blipFill>
        <p:spPr>
          <a:xfrm>
            <a:off x="1613862" y="375811"/>
            <a:ext cx="8964276" cy="6106377"/>
          </a:xfrm>
          <a:prstGeom prst="rect">
            <a:avLst/>
          </a:prstGeom>
        </p:spPr>
      </p:pic>
    </p:spTree>
    <p:extLst>
      <p:ext uri="{BB962C8B-B14F-4D97-AF65-F5344CB8AC3E}">
        <p14:creationId xmlns:p14="http://schemas.microsoft.com/office/powerpoint/2010/main" val="992369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BF8AE-3346-8799-7473-98F58A09252F}"/>
              </a:ext>
            </a:extLst>
          </p:cNvPr>
          <p:cNvPicPr>
            <a:picLocks noChangeAspect="1"/>
          </p:cNvPicPr>
          <p:nvPr/>
        </p:nvPicPr>
        <p:blipFill>
          <a:blip r:embed="rId2"/>
          <a:stretch>
            <a:fillRect/>
          </a:stretch>
        </p:blipFill>
        <p:spPr>
          <a:xfrm>
            <a:off x="1599572" y="256732"/>
            <a:ext cx="8992855" cy="6344535"/>
          </a:xfrm>
          <a:prstGeom prst="rect">
            <a:avLst/>
          </a:prstGeom>
        </p:spPr>
      </p:pic>
    </p:spTree>
    <p:extLst>
      <p:ext uri="{BB962C8B-B14F-4D97-AF65-F5344CB8AC3E}">
        <p14:creationId xmlns:p14="http://schemas.microsoft.com/office/powerpoint/2010/main" val="3709963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0F3F-6050-72EF-538C-131059C65E0D}"/>
              </a:ext>
            </a:extLst>
          </p:cNvPr>
          <p:cNvPicPr>
            <a:picLocks noChangeAspect="1"/>
          </p:cNvPicPr>
          <p:nvPr/>
        </p:nvPicPr>
        <p:blipFill>
          <a:blip r:embed="rId2"/>
          <a:stretch>
            <a:fillRect/>
          </a:stretch>
        </p:blipFill>
        <p:spPr>
          <a:xfrm>
            <a:off x="1666257" y="290074"/>
            <a:ext cx="8859486" cy="6277851"/>
          </a:xfrm>
          <a:prstGeom prst="rect">
            <a:avLst/>
          </a:prstGeom>
        </p:spPr>
      </p:pic>
    </p:spTree>
    <p:extLst>
      <p:ext uri="{BB962C8B-B14F-4D97-AF65-F5344CB8AC3E}">
        <p14:creationId xmlns:p14="http://schemas.microsoft.com/office/powerpoint/2010/main" val="105194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7294F-F1AA-6374-7802-513290FED1B6}"/>
              </a:ext>
            </a:extLst>
          </p:cNvPr>
          <p:cNvPicPr>
            <a:picLocks noChangeAspect="1"/>
          </p:cNvPicPr>
          <p:nvPr/>
        </p:nvPicPr>
        <p:blipFill>
          <a:blip r:embed="rId2"/>
          <a:stretch>
            <a:fillRect/>
          </a:stretch>
        </p:blipFill>
        <p:spPr>
          <a:xfrm>
            <a:off x="74306" y="118334"/>
            <a:ext cx="7352212" cy="6287377"/>
          </a:xfrm>
          <a:prstGeom prst="rect">
            <a:avLst/>
          </a:prstGeom>
        </p:spPr>
      </p:pic>
      <p:sp>
        <p:nvSpPr>
          <p:cNvPr id="7" name="TextBox 6">
            <a:extLst>
              <a:ext uri="{FF2B5EF4-FFF2-40B4-BE49-F238E27FC236}">
                <a16:creationId xmlns:a16="http://schemas.microsoft.com/office/drawing/2014/main" id="{9ACAFB7F-114E-18AD-C212-A41248B94B05}"/>
              </a:ext>
            </a:extLst>
          </p:cNvPr>
          <p:cNvSpPr txBox="1"/>
          <p:nvPr/>
        </p:nvSpPr>
        <p:spPr>
          <a:xfrm>
            <a:off x="7617349" y="2127617"/>
            <a:ext cx="4331473" cy="4278094"/>
          </a:xfrm>
          <a:prstGeom prst="rect">
            <a:avLst/>
          </a:prstGeom>
          <a:noFill/>
        </p:spPr>
        <p:txBody>
          <a:bodyPr wrap="square">
            <a:spAutoFit/>
          </a:bodyPr>
          <a:lstStyle/>
          <a:p>
            <a:r>
              <a:rPr lang="en-US" sz="1600" dirty="0"/>
              <a:t>Latencies are of two types - Source latency and Network latency.</a:t>
            </a:r>
          </a:p>
          <a:p>
            <a:r>
              <a:rPr lang="en-US" sz="1600" dirty="0"/>
              <a:t>Source Latency - From source PLL to where the clock is defined (port of the design)</a:t>
            </a:r>
          </a:p>
          <a:p>
            <a:r>
              <a:rPr lang="en-US" sz="1600" dirty="0"/>
              <a:t>Network Latency - From Port(clock definition) to Register Pin </a:t>
            </a:r>
          </a:p>
          <a:p>
            <a:endParaRPr lang="en-US" sz="1600" dirty="0"/>
          </a:p>
          <a:p>
            <a:r>
              <a:rPr lang="en-US" sz="1600" dirty="0"/>
              <a:t>There is no network latency in Post-CTS clock constraints because we will keep buffers inside and take accurate values and also we</a:t>
            </a:r>
          </a:p>
          <a:p>
            <a:r>
              <a:rPr lang="en-US" sz="1600" dirty="0"/>
              <a:t>will remove ideal networks  from the clock because we have to take exact values for that we will add </a:t>
            </a:r>
            <a:r>
              <a:rPr lang="en-US" sz="1600" dirty="0" err="1"/>
              <a:t>set_propagated_clock</a:t>
            </a:r>
            <a:r>
              <a:rPr lang="en-US" sz="1600" dirty="0"/>
              <a:t>[</a:t>
            </a:r>
            <a:r>
              <a:rPr lang="en-US" sz="1600" dirty="0" err="1"/>
              <a:t>get_ports</a:t>
            </a:r>
            <a:r>
              <a:rPr lang="en-US" sz="1600" dirty="0"/>
              <a:t> </a:t>
            </a:r>
            <a:r>
              <a:rPr lang="en-US" sz="1600" dirty="0" err="1"/>
              <a:t>clk</a:t>
            </a:r>
            <a:r>
              <a:rPr lang="en-US" sz="1600" dirty="0"/>
              <a:t>],</a:t>
            </a:r>
          </a:p>
          <a:p>
            <a:r>
              <a:rPr lang="en-US" sz="1600" dirty="0"/>
              <a:t>when you give this it will ignore all the ideal clocks</a:t>
            </a:r>
          </a:p>
          <a:p>
            <a:endParaRPr lang="en-US" sz="1600" dirty="0"/>
          </a:p>
          <a:p>
            <a:r>
              <a:rPr lang="en-US" sz="1600" dirty="0"/>
              <a:t>Algorithms like H-Tree and Star-Tree are used to balance the clock during CTS</a:t>
            </a:r>
          </a:p>
        </p:txBody>
      </p:sp>
    </p:spTree>
    <p:extLst>
      <p:ext uri="{BB962C8B-B14F-4D97-AF65-F5344CB8AC3E}">
        <p14:creationId xmlns:p14="http://schemas.microsoft.com/office/powerpoint/2010/main" val="2080009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894BC3-849C-93B0-0A71-35317B86179D}"/>
              </a:ext>
            </a:extLst>
          </p:cNvPr>
          <p:cNvPicPr>
            <a:picLocks noChangeAspect="1"/>
          </p:cNvPicPr>
          <p:nvPr/>
        </p:nvPicPr>
        <p:blipFill>
          <a:blip r:embed="rId2"/>
          <a:stretch>
            <a:fillRect/>
          </a:stretch>
        </p:blipFill>
        <p:spPr>
          <a:xfrm>
            <a:off x="1728178" y="390101"/>
            <a:ext cx="8735644" cy="6077798"/>
          </a:xfrm>
          <a:prstGeom prst="rect">
            <a:avLst/>
          </a:prstGeom>
        </p:spPr>
      </p:pic>
    </p:spTree>
    <p:extLst>
      <p:ext uri="{BB962C8B-B14F-4D97-AF65-F5344CB8AC3E}">
        <p14:creationId xmlns:p14="http://schemas.microsoft.com/office/powerpoint/2010/main" val="220326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EF44C-FF18-40F2-757B-93D1157E241B}"/>
              </a:ext>
            </a:extLst>
          </p:cNvPr>
          <p:cNvPicPr>
            <a:picLocks noChangeAspect="1"/>
          </p:cNvPicPr>
          <p:nvPr/>
        </p:nvPicPr>
        <p:blipFill>
          <a:blip r:embed="rId2"/>
          <a:stretch>
            <a:fillRect/>
          </a:stretch>
        </p:blipFill>
        <p:spPr>
          <a:xfrm>
            <a:off x="1761520" y="342469"/>
            <a:ext cx="8668960" cy="6173061"/>
          </a:xfrm>
          <a:prstGeom prst="rect">
            <a:avLst/>
          </a:prstGeom>
        </p:spPr>
      </p:pic>
    </p:spTree>
    <p:extLst>
      <p:ext uri="{BB962C8B-B14F-4D97-AF65-F5344CB8AC3E}">
        <p14:creationId xmlns:p14="http://schemas.microsoft.com/office/powerpoint/2010/main" val="2823933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55074-C019-2976-F16F-5B618070F14B}"/>
              </a:ext>
            </a:extLst>
          </p:cNvPr>
          <p:cNvPicPr>
            <a:picLocks noChangeAspect="1"/>
          </p:cNvPicPr>
          <p:nvPr/>
        </p:nvPicPr>
        <p:blipFill>
          <a:blip r:embed="rId2"/>
          <a:stretch>
            <a:fillRect/>
          </a:stretch>
        </p:blipFill>
        <p:spPr>
          <a:xfrm>
            <a:off x="1" y="119948"/>
            <a:ext cx="8110330" cy="4132300"/>
          </a:xfrm>
          <a:prstGeom prst="rect">
            <a:avLst/>
          </a:prstGeom>
        </p:spPr>
      </p:pic>
      <p:sp>
        <p:nvSpPr>
          <p:cNvPr id="5" name="TextBox 4">
            <a:extLst>
              <a:ext uri="{FF2B5EF4-FFF2-40B4-BE49-F238E27FC236}">
                <a16:creationId xmlns:a16="http://schemas.microsoft.com/office/drawing/2014/main" id="{FBFA250C-2DCF-FB5F-5611-F5FDDEEFD2AE}"/>
              </a:ext>
            </a:extLst>
          </p:cNvPr>
          <p:cNvSpPr txBox="1"/>
          <p:nvPr/>
        </p:nvSpPr>
        <p:spPr>
          <a:xfrm>
            <a:off x="5255812" y="4006234"/>
            <a:ext cx="6793229" cy="1815882"/>
          </a:xfrm>
          <a:prstGeom prst="rect">
            <a:avLst/>
          </a:prstGeom>
          <a:noFill/>
        </p:spPr>
        <p:txBody>
          <a:bodyPr wrap="square">
            <a:spAutoFit/>
          </a:bodyPr>
          <a:lstStyle/>
          <a:p>
            <a:r>
              <a:rPr lang="en-US" sz="1600" dirty="0"/>
              <a:t>P = 0.6(c2q)+0.2(</a:t>
            </a:r>
            <a:r>
              <a:rPr lang="en-US" sz="1600" dirty="0" err="1"/>
              <a:t>Tsu</a:t>
            </a:r>
            <a:r>
              <a:rPr lang="en-US" sz="1600" dirty="0"/>
              <a:t>)+Tax(</a:t>
            </a:r>
            <a:r>
              <a:rPr lang="en-US" sz="1600" dirty="0" err="1"/>
              <a:t>prop_delay</a:t>
            </a:r>
            <a:r>
              <a:rPr lang="en-US" sz="1600" dirty="0"/>
              <a:t>)+</a:t>
            </a:r>
            <a:r>
              <a:rPr lang="en-US" sz="1600" dirty="0" err="1"/>
              <a:t>Tjitter&amp;margin</a:t>
            </a:r>
            <a:endParaRPr lang="en-US" sz="1600" dirty="0"/>
          </a:p>
          <a:p>
            <a:r>
              <a:rPr lang="en-US" sz="1600" dirty="0"/>
              <a:t>Tax(</a:t>
            </a:r>
            <a:r>
              <a:rPr lang="en-US" sz="1600" dirty="0" err="1"/>
              <a:t>prop_delay</a:t>
            </a:r>
            <a:r>
              <a:rPr lang="en-US" sz="1600" dirty="0"/>
              <a:t>) = P - Tc2q(this includes here c2q+tM, named as input delay) - </a:t>
            </a:r>
            <a:r>
              <a:rPr lang="en-US" sz="1600" dirty="0" err="1"/>
              <a:t>Tuncertainity</a:t>
            </a:r>
            <a:r>
              <a:rPr lang="en-US" sz="1600" dirty="0"/>
              <a:t>(jitter + margin) – </a:t>
            </a:r>
            <a:r>
              <a:rPr lang="en-US" sz="1600" dirty="0" err="1"/>
              <a:t>Tsu</a:t>
            </a:r>
            <a:r>
              <a:rPr lang="en-US" sz="1600" dirty="0"/>
              <a:t> = 2 - 0.6-0.3-0.2 = 0.9</a:t>
            </a:r>
          </a:p>
          <a:p>
            <a:endParaRPr lang="en-US" sz="1600" dirty="0"/>
          </a:p>
          <a:p>
            <a:r>
              <a:rPr lang="en-US" sz="1600" dirty="0"/>
              <a:t>Hence DC will optimize the "N" comb logic such that </a:t>
            </a:r>
            <a:r>
              <a:rPr lang="en-US" sz="1600" dirty="0" err="1"/>
              <a:t>Tmax</a:t>
            </a:r>
            <a:r>
              <a:rPr lang="en-US" sz="1600" dirty="0"/>
              <a:t> is less then 0.9. If DC is not able to optimize circuit </a:t>
            </a:r>
          </a:p>
          <a:p>
            <a:r>
              <a:rPr lang="en-US" sz="1600" dirty="0"/>
              <a:t>it will throw setup or hold violations</a:t>
            </a:r>
          </a:p>
        </p:txBody>
      </p:sp>
    </p:spTree>
    <p:extLst>
      <p:ext uri="{BB962C8B-B14F-4D97-AF65-F5344CB8AC3E}">
        <p14:creationId xmlns:p14="http://schemas.microsoft.com/office/powerpoint/2010/main" val="2366841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8AA48-DF75-8023-3D89-A1571CB6068F}"/>
              </a:ext>
            </a:extLst>
          </p:cNvPr>
          <p:cNvPicPr>
            <a:picLocks noChangeAspect="1"/>
          </p:cNvPicPr>
          <p:nvPr/>
        </p:nvPicPr>
        <p:blipFill>
          <a:blip r:embed="rId2"/>
          <a:stretch>
            <a:fillRect/>
          </a:stretch>
        </p:blipFill>
        <p:spPr>
          <a:xfrm>
            <a:off x="1656730" y="280548"/>
            <a:ext cx="8878539" cy="6296904"/>
          </a:xfrm>
          <a:prstGeom prst="rect">
            <a:avLst/>
          </a:prstGeom>
        </p:spPr>
      </p:pic>
    </p:spTree>
    <p:extLst>
      <p:ext uri="{BB962C8B-B14F-4D97-AF65-F5344CB8AC3E}">
        <p14:creationId xmlns:p14="http://schemas.microsoft.com/office/powerpoint/2010/main" val="22290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2E130-187A-C5F6-FDAC-26CD46360A4A}"/>
              </a:ext>
            </a:extLst>
          </p:cNvPr>
          <p:cNvPicPr>
            <a:picLocks noChangeAspect="1"/>
          </p:cNvPicPr>
          <p:nvPr/>
        </p:nvPicPr>
        <p:blipFill>
          <a:blip r:embed="rId2"/>
          <a:stretch>
            <a:fillRect/>
          </a:stretch>
        </p:blipFill>
        <p:spPr>
          <a:xfrm>
            <a:off x="1704362" y="271022"/>
            <a:ext cx="8783276" cy="6315956"/>
          </a:xfrm>
          <a:prstGeom prst="rect">
            <a:avLst/>
          </a:prstGeom>
        </p:spPr>
      </p:pic>
    </p:spTree>
    <p:extLst>
      <p:ext uri="{BB962C8B-B14F-4D97-AF65-F5344CB8AC3E}">
        <p14:creationId xmlns:p14="http://schemas.microsoft.com/office/powerpoint/2010/main" val="1409440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2CEC2-79A7-594E-F152-6D4698386C61}"/>
              </a:ext>
            </a:extLst>
          </p:cNvPr>
          <p:cNvPicPr>
            <a:picLocks noChangeAspect="1"/>
          </p:cNvPicPr>
          <p:nvPr/>
        </p:nvPicPr>
        <p:blipFill>
          <a:blip r:embed="rId2"/>
          <a:stretch>
            <a:fillRect/>
          </a:stretch>
        </p:blipFill>
        <p:spPr>
          <a:xfrm>
            <a:off x="211374" y="257593"/>
            <a:ext cx="7596807" cy="4743777"/>
          </a:xfrm>
          <a:prstGeom prst="rect">
            <a:avLst/>
          </a:prstGeom>
        </p:spPr>
      </p:pic>
      <p:sp>
        <p:nvSpPr>
          <p:cNvPr id="5" name="TextBox 4">
            <a:extLst>
              <a:ext uri="{FF2B5EF4-FFF2-40B4-BE49-F238E27FC236}">
                <a16:creationId xmlns:a16="http://schemas.microsoft.com/office/drawing/2014/main" id="{6FF95C7D-FF70-A0EC-607A-914C7D92CFFB}"/>
              </a:ext>
            </a:extLst>
          </p:cNvPr>
          <p:cNvSpPr txBox="1"/>
          <p:nvPr/>
        </p:nvSpPr>
        <p:spPr>
          <a:xfrm>
            <a:off x="8210178" y="4174497"/>
            <a:ext cx="3568147" cy="2246769"/>
          </a:xfrm>
          <a:prstGeom prst="rect">
            <a:avLst/>
          </a:prstGeom>
          <a:noFill/>
        </p:spPr>
        <p:txBody>
          <a:bodyPr wrap="square">
            <a:spAutoFit/>
          </a:bodyPr>
          <a:lstStyle/>
          <a:p>
            <a:r>
              <a:rPr lang="en-US" sz="1400" dirty="0"/>
              <a:t>In Initial stage we do not know the exact values, interface levels, w.r.t to what clock(100MHz, 500MHz, </a:t>
            </a:r>
            <a:r>
              <a:rPr lang="en-US" sz="1400" dirty="0" err="1"/>
              <a:t>etc</a:t>
            </a:r>
            <a:r>
              <a:rPr lang="en-US" sz="1400" dirty="0"/>
              <a:t>), design needs to be integrated,</a:t>
            </a:r>
          </a:p>
          <a:p>
            <a:r>
              <a:rPr lang="en-US" sz="1400" dirty="0"/>
              <a:t>Irrespective of the initial values we can design the system with time budgeting  which means 60% for outside and 40% time for inside delay</a:t>
            </a:r>
          </a:p>
          <a:p>
            <a:r>
              <a:rPr lang="en-US" sz="1400" dirty="0"/>
              <a:t>so 6ns for input and output delays and 4ns for DC for internal system delays, and dc will optimize design for 4ns</a:t>
            </a:r>
          </a:p>
        </p:txBody>
      </p:sp>
      <p:sp>
        <p:nvSpPr>
          <p:cNvPr id="7" name="TextBox 6">
            <a:extLst>
              <a:ext uri="{FF2B5EF4-FFF2-40B4-BE49-F238E27FC236}">
                <a16:creationId xmlns:a16="http://schemas.microsoft.com/office/drawing/2014/main" id="{6025513A-1399-B303-4FB9-8493BA97AD4C}"/>
              </a:ext>
            </a:extLst>
          </p:cNvPr>
          <p:cNvSpPr txBox="1"/>
          <p:nvPr/>
        </p:nvSpPr>
        <p:spPr>
          <a:xfrm>
            <a:off x="8210178" y="1093830"/>
            <a:ext cx="3711271" cy="2893100"/>
          </a:xfrm>
          <a:prstGeom prst="rect">
            <a:avLst/>
          </a:prstGeom>
          <a:noFill/>
        </p:spPr>
        <p:txBody>
          <a:bodyPr wrap="square">
            <a:spAutoFit/>
          </a:bodyPr>
          <a:lstStyle/>
          <a:p>
            <a:r>
              <a:rPr lang="en-US" sz="1400" dirty="0"/>
              <a:t>Let's assume we don't know clock relations like inputs and outputs still you can create a VIRTUAL clock.</a:t>
            </a:r>
          </a:p>
          <a:p>
            <a:r>
              <a:rPr lang="en-US" sz="1400" dirty="0"/>
              <a:t>Meaning actual clock frequency is not known. But using virtual clock you can see if violation happens in combinational </a:t>
            </a:r>
            <a:r>
              <a:rPr lang="en-US" sz="1400" dirty="0" err="1"/>
              <a:t>ckt</a:t>
            </a:r>
            <a:endParaRPr lang="en-US" sz="1400" dirty="0"/>
          </a:p>
          <a:p>
            <a:r>
              <a:rPr lang="en-US" sz="1400" dirty="0"/>
              <a:t>you can play with VIRTUAL clock frequency</a:t>
            </a:r>
          </a:p>
          <a:p>
            <a:r>
              <a:rPr lang="en-US" sz="1400" dirty="0" err="1"/>
              <a:t>create_clock</a:t>
            </a:r>
            <a:r>
              <a:rPr lang="en-US" sz="1400" dirty="0"/>
              <a:t> -period 2 -name VCLK (not that there is no </a:t>
            </a:r>
            <a:r>
              <a:rPr lang="en-US" sz="1400" dirty="0" err="1"/>
              <a:t>get_ports</a:t>
            </a:r>
            <a:r>
              <a:rPr lang="en-US" sz="1400" dirty="0"/>
              <a:t> </a:t>
            </a:r>
            <a:r>
              <a:rPr lang="en-US" sz="1400" dirty="0" err="1"/>
              <a:t>clk</a:t>
            </a:r>
            <a:r>
              <a:rPr lang="en-US" sz="1400" dirty="0"/>
              <a:t>) over here, because this clock is not </a:t>
            </a:r>
          </a:p>
          <a:p>
            <a:r>
              <a:rPr lang="en-US" sz="1400" dirty="0"/>
              <a:t>existing in the design but later when we are integrating the design at that time we can add the actual clock</a:t>
            </a:r>
          </a:p>
        </p:txBody>
      </p:sp>
      <p:sp>
        <p:nvSpPr>
          <p:cNvPr id="9" name="TextBox 8">
            <a:extLst>
              <a:ext uri="{FF2B5EF4-FFF2-40B4-BE49-F238E27FC236}">
                <a16:creationId xmlns:a16="http://schemas.microsoft.com/office/drawing/2014/main" id="{314DF26D-A851-6C71-4817-D5EAA0F54CA3}"/>
              </a:ext>
            </a:extLst>
          </p:cNvPr>
          <p:cNvSpPr txBox="1"/>
          <p:nvPr/>
        </p:nvSpPr>
        <p:spPr>
          <a:xfrm>
            <a:off x="876632" y="5184507"/>
            <a:ext cx="6094674" cy="1200329"/>
          </a:xfrm>
          <a:prstGeom prst="rect">
            <a:avLst/>
          </a:prstGeom>
          <a:noFill/>
        </p:spPr>
        <p:txBody>
          <a:bodyPr wrap="square">
            <a:spAutoFit/>
          </a:bodyPr>
          <a:lstStyle/>
          <a:p>
            <a:r>
              <a:rPr lang="en-US" dirty="0"/>
              <a:t>If you don't know the input and output clock while designing a subsystem then we have to go with virtual clock assuming </a:t>
            </a:r>
          </a:p>
          <a:p>
            <a:r>
              <a:rPr lang="en-US" dirty="0"/>
              <a:t>the same virtual clock on both input and output. Now we can apply input and output delay w.r.t virtual clock</a:t>
            </a:r>
          </a:p>
        </p:txBody>
      </p:sp>
    </p:spTree>
    <p:extLst>
      <p:ext uri="{BB962C8B-B14F-4D97-AF65-F5344CB8AC3E}">
        <p14:creationId xmlns:p14="http://schemas.microsoft.com/office/powerpoint/2010/main" val="52796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803F2-2A4D-77F7-5427-92F0AE719CFB}"/>
              </a:ext>
            </a:extLst>
          </p:cNvPr>
          <p:cNvPicPr>
            <a:picLocks noChangeAspect="1"/>
          </p:cNvPicPr>
          <p:nvPr/>
        </p:nvPicPr>
        <p:blipFill>
          <a:blip r:embed="rId2"/>
          <a:stretch>
            <a:fillRect/>
          </a:stretch>
        </p:blipFill>
        <p:spPr>
          <a:xfrm>
            <a:off x="1223282" y="309127"/>
            <a:ext cx="9745435" cy="6239746"/>
          </a:xfrm>
          <a:prstGeom prst="rect">
            <a:avLst/>
          </a:prstGeom>
        </p:spPr>
      </p:pic>
    </p:spTree>
    <p:extLst>
      <p:ext uri="{BB962C8B-B14F-4D97-AF65-F5344CB8AC3E}">
        <p14:creationId xmlns:p14="http://schemas.microsoft.com/office/powerpoint/2010/main" val="3401543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7A3B3F-E9C4-DF3B-1DDD-5469F7EC627F}"/>
              </a:ext>
            </a:extLst>
          </p:cNvPr>
          <p:cNvPicPr>
            <a:picLocks noChangeAspect="1"/>
          </p:cNvPicPr>
          <p:nvPr/>
        </p:nvPicPr>
        <p:blipFill>
          <a:blip r:embed="rId2"/>
          <a:stretch>
            <a:fillRect/>
          </a:stretch>
        </p:blipFill>
        <p:spPr>
          <a:xfrm>
            <a:off x="188851" y="294724"/>
            <a:ext cx="8792802" cy="6125430"/>
          </a:xfrm>
          <a:prstGeom prst="rect">
            <a:avLst/>
          </a:prstGeom>
        </p:spPr>
      </p:pic>
      <p:sp>
        <p:nvSpPr>
          <p:cNvPr id="7" name="TextBox 6">
            <a:extLst>
              <a:ext uri="{FF2B5EF4-FFF2-40B4-BE49-F238E27FC236}">
                <a16:creationId xmlns:a16="http://schemas.microsoft.com/office/drawing/2014/main" id="{26754EF4-E37E-9DD5-CBF1-6F10E1E8F5AB}"/>
              </a:ext>
            </a:extLst>
          </p:cNvPr>
          <p:cNvSpPr txBox="1"/>
          <p:nvPr/>
        </p:nvSpPr>
        <p:spPr>
          <a:xfrm>
            <a:off x="7736619" y="2962020"/>
            <a:ext cx="4140642" cy="1754326"/>
          </a:xfrm>
          <a:prstGeom prst="rect">
            <a:avLst/>
          </a:prstGeom>
          <a:noFill/>
        </p:spPr>
        <p:txBody>
          <a:bodyPr wrap="square">
            <a:spAutoFit/>
          </a:bodyPr>
          <a:lstStyle/>
          <a:p>
            <a:r>
              <a:rPr lang="en-US" dirty="0"/>
              <a:t>Time Budgeting - We keep 40% time budget for inputs and outputs when we do not know input delays and setup requirements of outputs</a:t>
            </a:r>
          </a:p>
          <a:p>
            <a:r>
              <a:rPr lang="en-US" dirty="0"/>
              <a:t>Notice that clocks are not included for Time budgeting </a:t>
            </a:r>
          </a:p>
        </p:txBody>
      </p:sp>
    </p:spTree>
    <p:extLst>
      <p:ext uri="{BB962C8B-B14F-4D97-AF65-F5344CB8AC3E}">
        <p14:creationId xmlns:p14="http://schemas.microsoft.com/office/powerpoint/2010/main" val="834266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094AD-E7C2-FA95-566D-A3642ADDF053}"/>
              </a:ext>
            </a:extLst>
          </p:cNvPr>
          <p:cNvPicPr>
            <a:picLocks noChangeAspect="1"/>
          </p:cNvPicPr>
          <p:nvPr/>
        </p:nvPicPr>
        <p:blipFill>
          <a:blip r:embed="rId2"/>
          <a:stretch>
            <a:fillRect/>
          </a:stretch>
        </p:blipFill>
        <p:spPr>
          <a:xfrm>
            <a:off x="1590046" y="361522"/>
            <a:ext cx="9011908" cy="6134956"/>
          </a:xfrm>
          <a:prstGeom prst="rect">
            <a:avLst/>
          </a:prstGeom>
        </p:spPr>
      </p:pic>
    </p:spTree>
    <p:extLst>
      <p:ext uri="{BB962C8B-B14F-4D97-AF65-F5344CB8AC3E}">
        <p14:creationId xmlns:p14="http://schemas.microsoft.com/office/powerpoint/2010/main" val="2001907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3A084-B043-164B-E33C-B6F63FE33271}"/>
              </a:ext>
            </a:extLst>
          </p:cNvPr>
          <p:cNvPicPr>
            <a:picLocks noChangeAspect="1"/>
          </p:cNvPicPr>
          <p:nvPr/>
        </p:nvPicPr>
        <p:blipFill>
          <a:blip r:embed="rId2"/>
          <a:stretch>
            <a:fillRect/>
          </a:stretch>
        </p:blipFill>
        <p:spPr>
          <a:xfrm>
            <a:off x="150707" y="405889"/>
            <a:ext cx="8821381" cy="5934903"/>
          </a:xfrm>
          <a:prstGeom prst="rect">
            <a:avLst/>
          </a:prstGeom>
        </p:spPr>
      </p:pic>
      <p:sp>
        <p:nvSpPr>
          <p:cNvPr id="7" name="TextBox 6">
            <a:extLst>
              <a:ext uri="{FF2B5EF4-FFF2-40B4-BE49-F238E27FC236}">
                <a16:creationId xmlns:a16="http://schemas.microsoft.com/office/drawing/2014/main" id="{E26F1FC7-8D63-A2B5-1FBC-E656D1C725AC}"/>
              </a:ext>
            </a:extLst>
          </p:cNvPr>
          <p:cNvSpPr txBox="1"/>
          <p:nvPr/>
        </p:nvSpPr>
        <p:spPr>
          <a:xfrm>
            <a:off x="5583804" y="5530293"/>
            <a:ext cx="6094674" cy="1200329"/>
          </a:xfrm>
          <a:prstGeom prst="rect">
            <a:avLst/>
          </a:prstGeom>
          <a:noFill/>
        </p:spPr>
        <p:txBody>
          <a:bodyPr wrap="square">
            <a:spAutoFit/>
          </a:bodyPr>
          <a:lstStyle/>
          <a:p>
            <a:r>
              <a:rPr lang="en-US" dirty="0" err="1"/>
              <a:t>report_area</a:t>
            </a:r>
            <a:r>
              <a:rPr lang="en-US" dirty="0"/>
              <a:t> - area is reported in terms of gates count after compile - 100 million gates</a:t>
            </a:r>
          </a:p>
          <a:p>
            <a:endParaRPr lang="en-US" dirty="0"/>
          </a:p>
          <a:p>
            <a:endParaRPr lang="en-US" dirty="0"/>
          </a:p>
        </p:txBody>
      </p:sp>
      <p:sp>
        <p:nvSpPr>
          <p:cNvPr id="9" name="TextBox 8">
            <a:extLst>
              <a:ext uri="{FF2B5EF4-FFF2-40B4-BE49-F238E27FC236}">
                <a16:creationId xmlns:a16="http://schemas.microsoft.com/office/drawing/2014/main" id="{B6C60767-F56F-94E1-2BBE-D1F56E14E074}"/>
              </a:ext>
            </a:extLst>
          </p:cNvPr>
          <p:cNvSpPr txBox="1"/>
          <p:nvPr/>
        </p:nvSpPr>
        <p:spPr>
          <a:xfrm>
            <a:off x="7970225" y="2730135"/>
            <a:ext cx="4071068" cy="923330"/>
          </a:xfrm>
          <a:prstGeom prst="rect">
            <a:avLst/>
          </a:prstGeom>
          <a:noFill/>
        </p:spPr>
        <p:txBody>
          <a:bodyPr wrap="square">
            <a:spAutoFit/>
          </a:bodyPr>
          <a:lstStyle/>
          <a:p>
            <a:r>
              <a:rPr lang="en-US" dirty="0"/>
              <a:t>If </a:t>
            </a:r>
            <a:r>
              <a:rPr lang="en-US" dirty="0" err="1"/>
              <a:t>compile_ultra</a:t>
            </a:r>
            <a:r>
              <a:rPr lang="en-US" dirty="0"/>
              <a:t> is zero it means that optimize timing, power and DRC to max and keep area as lowest priority</a:t>
            </a:r>
          </a:p>
        </p:txBody>
      </p:sp>
    </p:spTree>
    <p:extLst>
      <p:ext uri="{BB962C8B-B14F-4D97-AF65-F5344CB8AC3E}">
        <p14:creationId xmlns:p14="http://schemas.microsoft.com/office/powerpoint/2010/main" val="2237211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1053E-B11C-5667-45D8-60A4EFACD366}"/>
              </a:ext>
            </a:extLst>
          </p:cNvPr>
          <p:cNvPicPr>
            <a:picLocks noChangeAspect="1"/>
          </p:cNvPicPr>
          <p:nvPr/>
        </p:nvPicPr>
        <p:blipFill>
          <a:blip r:embed="rId2"/>
          <a:stretch>
            <a:fillRect/>
          </a:stretch>
        </p:blipFill>
        <p:spPr>
          <a:xfrm>
            <a:off x="1780573" y="1414181"/>
            <a:ext cx="8630854" cy="4029637"/>
          </a:xfrm>
          <a:prstGeom prst="rect">
            <a:avLst/>
          </a:prstGeom>
        </p:spPr>
      </p:pic>
      <p:sp>
        <p:nvSpPr>
          <p:cNvPr id="7" name="TextBox 6">
            <a:extLst>
              <a:ext uri="{FF2B5EF4-FFF2-40B4-BE49-F238E27FC236}">
                <a16:creationId xmlns:a16="http://schemas.microsoft.com/office/drawing/2014/main" id="{7335C286-919E-49E4-C414-C71A4BD58BF5}"/>
              </a:ext>
            </a:extLst>
          </p:cNvPr>
          <p:cNvSpPr txBox="1"/>
          <p:nvPr/>
        </p:nvSpPr>
        <p:spPr>
          <a:xfrm>
            <a:off x="3524416" y="3731267"/>
            <a:ext cx="6094674" cy="2031325"/>
          </a:xfrm>
          <a:prstGeom prst="rect">
            <a:avLst/>
          </a:prstGeom>
          <a:noFill/>
        </p:spPr>
        <p:txBody>
          <a:bodyPr wrap="square">
            <a:spAutoFit/>
          </a:bodyPr>
          <a:lstStyle/>
          <a:p>
            <a:r>
              <a:rPr lang="en-US" dirty="0"/>
              <a:t>Till now we have constrained </a:t>
            </a:r>
            <a:r>
              <a:rPr lang="en-US" dirty="0" err="1"/>
              <a:t>clk</a:t>
            </a:r>
            <a:r>
              <a:rPr lang="en-US" dirty="0"/>
              <a:t>, inputs and outputs but </a:t>
            </a:r>
            <a:r>
              <a:rPr lang="en-US" dirty="0" err="1"/>
              <a:t>clk</a:t>
            </a:r>
            <a:r>
              <a:rPr lang="en-US" dirty="0"/>
              <a:t>/inputs/outputs have Constraints like Input Transition and Output Loading then</a:t>
            </a:r>
          </a:p>
          <a:p>
            <a:r>
              <a:rPr lang="en-US" dirty="0"/>
              <a:t>only it will provide accurate netlist and timing report, if not mentioned it will consider default needed values (might consider </a:t>
            </a:r>
          </a:p>
          <a:p>
            <a:r>
              <a:rPr lang="en-US" dirty="0"/>
              <a:t>less output load and fail DRC)</a:t>
            </a:r>
          </a:p>
        </p:txBody>
      </p:sp>
    </p:spTree>
    <p:extLst>
      <p:ext uri="{BB962C8B-B14F-4D97-AF65-F5344CB8AC3E}">
        <p14:creationId xmlns:p14="http://schemas.microsoft.com/office/powerpoint/2010/main" val="1684550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93BB4-B010-DE22-8973-843F3BFC0B84}"/>
              </a:ext>
            </a:extLst>
          </p:cNvPr>
          <p:cNvPicPr>
            <a:picLocks noChangeAspect="1"/>
          </p:cNvPicPr>
          <p:nvPr/>
        </p:nvPicPr>
        <p:blipFill>
          <a:blip r:embed="rId2"/>
          <a:stretch>
            <a:fillRect/>
          </a:stretch>
        </p:blipFill>
        <p:spPr>
          <a:xfrm>
            <a:off x="241703" y="275785"/>
            <a:ext cx="9259592" cy="6306430"/>
          </a:xfrm>
          <a:prstGeom prst="rect">
            <a:avLst/>
          </a:prstGeom>
        </p:spPr>
      </p:pic>
      <p:sp>
        <p:nvSpPr>
          <p:cNvPr id="5" name="TextBox 4">
            <a:extLst>
              <a:ext uri="{FF2B5EF4-FFF2-40B4-BE49-F238E27FC236}">
                <a16:creationId xmlns:a16="http://schemas.microsoft.com/office/drawing/2014/main" id="{6A1F6B65-8F78-7ACA-C0F3-D440D44CE84C}"/>
              </a:ext>
            </a:extLst>
          </p:cNvPr>
          <p:cNvSpPr txBox="1"/>
          <p:nvPr/>
        </p:nvSpPr>
        <p:spPr>
          <a:xfrm>
            <a:off x="7219783" y="4014920"/>
            <a:ext cx="4442791" cy="1200329"/>
          </a:xfrm>
          <a:prstGeom prst="rect">
            <a:avLst/>
          </a:prstGeom>
          <a:noFill/>
        </p:spPr>
        <p:txBody>
          <a:bodyPr wrap="square">
            <a:spAutoFit/>
          </a:bodyPr>
          <a:lstStyle/>
          <a:p>
            <a:r>
              <a:rPr lang="en-US" dirty="0"/>
              <a:t>Factor Affecting Timing - Based on which circuit is driving inputs, Input transition will happen same goes with output load capacitance</a:t>
            </a:r>
          </a:p>
        </p:txBody>
      </p:sp>
    </p:spTree>
    <p:extLst>
      <p:ext uri="{BB962C8B-B14F-4D97-AF65-F5344CB8AC3E}">
        <p14:creationId xmlns:p14="http://schemas.microsoft.com/office/powerpoint/2010/main" val="4192439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06BD8-8458-F0F5-E901-5BDA06D70B60}"/>
              </a:ext>
            </a:extLst>
          </p:cNvPr>
          <p:cNvPicPr>
            <a:picLocks noChangeAspect="1"/>
          </p:cNvPicPr>
          <p:nvPr/>
        </p:nvPicPr>
        <p:blipFill>
          <a:blip r:embed="rId2"/>
          <a:stretch>
            <a:fillRect/>
          </a:stretch>
        </p:blipFill>
        <p:spPr>
          <a:xfrm>
            <a:off x="142833" y="107308"/>
            <a:ext cx="8916644" cy="6420746"/>
          </a:xfrm>
          <a:prstGeom prst="rect">
            <a:avLst/>
          </a:prstGeom>
        </p:spPr>
      </p:pic>
      <p:sp>
        <p:nvSpPr>
          <p:cNvPr id="5" name="TextBox 4">
            <a:extLst>
              <a:ext uri="{FF2B5EF4-FFF2-40B4-BE49-F238E27FC236}">
                <a16:creationId xmlns:a16="http://schemas.microsoft.com/office/drawing/2014/main" id="{B2C3A1DB-06A3-52FE-B07E-F50D9A47CDAB}"/>
              </a:ext>
            </a:extLst>
          </p:cNvPr>
          <p:cNvSpPr txBox="1"/>
          <p:nvPr/>
        </p:nvSpPr>
        <p:spPr>
          <a:xfrm>
            <a:off x="8046720" y="4073906"/>
            <a:ext cx="3886200" cy="923330"/>
          </a:xfrm>
          <a:prstGeom prst="rect">
            <a:avLst/>
          </a:prstGeom>
          <a:noFill/>
        </p:spPr>
        <p:txBody>
          <a:bodyPr wrap="square">
            <a:spAutoFit/>
          </a:bodyPr>
          <a:lstStyle/>
          <a:p>
            <a:r>
              <a:rPr lang="en-US" dirty="0"/>
              <a:t>Increase the drive strength of input AND gate to make faster transition and reduce output loading </a:t>
            </a:r>
          </a:p>
        </p:txBody>
      </p:sp>
    </p:spTree>
    <p:extLst>
      <p:ext uri="{BB962C8B-B14F-4D97-AF65-F5344CB8AC3E}">
        <p14:creationId xmlns:p14="http://schemas.microsoft.com/office/powerpoint/2010/main" val="851975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CADA1D-2287-5AA2-8354-86C8922ABDCB}"/>
              </a:ext>
            </a:extLst>
          </p:cNvPr>
          <p:cNvPicPr>
            <a:picLocks noChangeAspect="1"/>
          </p:cNvPicPr>
          <p:nvPr/>
        </p:nvPicPr>
        <p:blipFill>
          <a:blip r:embed="rId2"/>
          <a:stretch>
            <a:fillRect/>
          </a:stretch>
        </p:blipFill>
        <p:spPr>
          <a:xfrm>
            <a:off x="1671020" y="309127"/>
            <a:ext cx="8849960" cy="6239746"/>
          </a:xfrm>
          <a:prstGeom prst="rect">
            <a:avLst/>
          </a:prstGeom>
        </p:spPr>
      </p:pic>
    </p:spTree>
    <p:extLst>
      <p:ext uri="{BB962C8B-B14F-4D97-AF65-F5344CB8AC3E}">
        <p14:creationId xmlns:p14="http://schemas.microsoft.com/office/powerpoint/2010/main" val="101864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F40D9-64BC-C4A8-24C6-1863ECF2659F}"/>
              </a:ext>
            </a:extLst>
          </p:cNvPr>
          <p:cNvPicPr>
            <a:picLocks noChangeAspect="1"/>
          </p:cNvPicPr>
          <p:nvPr/>
        </p:nvPicPr>
        <p:blipFill>
          <a:blip r:embed="rId2"/>
          <a:stretch>
            <a:fillRect/>
          </a:stretch>
        </p:blipFill>
        <p:spPr>
          <a:xfrm>
            <a:off x="98503" y="256732"/>
            <a:ext cx="9164329" cy="6344535"/>
          </a:xfrm>
          <a:prstGeom prst="rect">
            <a:avLst/>
          </a:prstGeom>
        </p:spPr>
      </p:pic>
      <p:sp>
        <p:nvSpPr>
          <p:cNvPr id="7" name="TextBox 6">
            <a:extLst>
              <a:ext uri="{FF2B5EF4-FFF2-40B4-BE49-F238E27FC236}">
                <a16:creationId xmlns:a16="http://schemas.microsoft.com/office/drawing/2014/main" id="{6D1B5A5F-AD06-C256-AF16-1378AC5B3596}"/>
              </a:ext>
            </a:extLst>
          </p:cNvPr>
          <p:cNvSpPr txBox="1"/>
          <p:nvPr/>
        </p:nvSpPr>
        <p:spPr>
          <a:xfrm>
            <a:off x="8253453" y="3604779"/>
            <a:ext cx="3122875" cy="923330"/>
          </a:xfrm>
          <a:prstGeom prst="rect">
            <a:avLst/>
          </a:prstGeom>
          <a:noFill/>
        </p:spPr>
        <p:txBody>
          <a:bodyPr wrap="square">
            <a:spAutoFit/>
          </a:bodyPr>
          <a:lstStyle/>
          <a:p>
            <a:r>
              <a:rPr lang="en-US" dirty="0" err="1"/>
              <a:t>set_input_transition</a:t>
            </a:r>
            <a:r>
              <a:rPr lang="en-US" dirty="0"/>
              <a:t> -max is for setup analysis -min is for hold analysis</a:t>
            </a:r>
          </a:p>
        </p:txBody>
      </p:sp>
    </p:spTree>
    <p:extLst>
      <p:ext uri="{BB962C8B-B14F-4D97-AF65-F5344CB8AC3E}">
        <p14:creationId xmlns:p14="http://schemas.microsoft.com/office/powerpoint/2010/main" val="818016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F6D9F-EB8F-7241-C7AF-D67198E1D3F4}"/>
              </a:ext>
            </a:extLst>
          </p:cNvPr>
          <p:cNvPicPr>
            <a:picLocks noChangeAspect="1"/>
          </p:cNvPicPr>
          <p:nvPr/>
        </p:nvPicPr>
        <p:blipFill>
          <a:blip r:embed="rId2"/>
          <a:stretch>
            <a:fillRect/>
          </a:stretch>
        </p:blipFill>
        <p:spPr>
          <a:xfrm>
            <a:off x="276506" y="224813"/>
            <a:ext cx="9030960" cy="6201640"/>
          </a:xfrm>
          <a:prstGeom prst="rect">
            <a:avLst/>
          </a:prstGeom>
        </p:spPr>
      </p:pic>
      <p:sp>
        <p:nvSpPr>
          <p:cNvPr id="7" name="TextBox 6">
            <a:extLst>
              <a:ext uri="{FF2B5EF4-FFF2-40B4-BE49-F238E27FC236}">
                <a16:creationId xmlns:a16="http://schemas.microsoft.com/office/drawing/2014/main" id="{10A84910-4969-0D07-C62A-0422DF0C055D}"/>
              </a:ext>
            </a:extLst>
          </p:cNvPr>
          <p:cNvSpPr txBox="1"/>
          <p:nvPr/>
        </p:nvSpPr>
        <p:spPr>
          <a:xfrm>
            <a:off x="7617350" y="3429000"/>
            <a:ext cx="3703320" cy="1200329"/>
          </a:xfrm>
          <a:prstGeom prst="rect">
            <a:avLst/>
          </a:prstGeom>
          <a:noFill/>
        </p:spPr>
        <p:txBody>
          <a:bodyPr wrap="square">
            <a:spAutoFit/>
          </a:bodyPr>
          <a:lstStyle/>
          <a:p>
            <a:r>
              <a:rPr lang="en-US" dirty="0"/>
              <a:t>Modelling Input Transition - </a:t>
            </a:r>
            <a:r>
              <a:rPr lang="en-US" dirty="0" err="1"/>
              <a:t>set_driving_cell</a:t>
            </a:r>
            <a:r>
              <a:rPr lang="en-US" dirty="0"/>
              <a:t> -max -</a:t>
            </a:r>
            <a:r>
              <a:rPr lang="en-US" dirty="0" err="1"/>
              <a:t>lib_cell</a:t>
            </a:r>
            <a:r>
              <a:rPr lang="en-US" dirty="0"/>
              <a:t> FD1 -pin </a:t>
            </a:r>
            <a:r>
              <a:rPr lang="en-US" dirty="0" err="1"/>
              <a:t>Qn</a:t>
            </a:r>
            <a:r>
              <a:rPr lang="en-US" dirty="0"/>
              <a:t>[</a:t>
            </a:r>
            <a:r>
              <a:rPr lang="en-US" dirty="0" err="1"/>
              <a:t>get_ports</a:t>
            </a:r>
            <a:r>
              <a:rPr lang="en-US" dirty="0"/>
              <a:t> A] </a:t>
            </a:r>
            <a:r>
              <a:rPr lang="en-US" dirty="0" err="1"/>
              <a:t>Qn</a:t>
            </a:r>
            <a:r>
              <a:rPr lang="en-US" dirty="0"/>
              <a:t> of FF is driving input port A</a:t>
            </a:r>
          </a:p>
        </p:txBody>
      </p:sp>
    </p:spTree>
    <p:extLst>
      <p:ext uri="{BB962C8B-B14F-4D97-AF65-F5344CB8AC3E}">
        <p14:creationId xmlns:p14="http://schemas.microsoft.com/office/powerpoint/2010/main" val="239846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88701B-1622-0250-34F7-195C873C748B}"/>
              </a:ext>
            </a:extLst>
          </p:cNvPr>
          <p:cNvPicPr>
            <a:picLocks noChangeAspect="1"/>
          </p:cNvPicPr>
          <p:nvPr/>
        </p:nvPicPr>
        <p:blipFill>
          <a:blip r:embed="rId2"/>
          <a:stretch>
            <a:fillRect/>
          </a:stretch>
        </p:blipFill>
        <p:spPr>
          <a:xfrm>
            <a:off x="1661493" y="328180"/>
            <a:ext cx="8869013" cy="6201640"/>
          </a:xfrm>
          <a:prstGeom prst="rect">
            <a:avLst/>
          </a:prstGeom>
        </p:spPr>
      </p:pic>
    </p:spTree>
    <p:extLst>
      <p:ext uri="{BB962C8B-B14F-4D97-AF65-F5344CB8AC3E}">
        <p14:creationId xmlns:p14="http://schemas.microsoft.com/office/powerpoint/2010/main" val="40324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7E1D4-7B11-821B-19E9-FAC90A540183}"/>
              </a:ext>
            </a:extLst>
          </p:cNvPr>
          <p:cNvPicPr>
            <a:picLocks noChangeAspect="1"/>
          </p:cNvPicPr>
          <p:nvPr/>
        </p:nvPicPr>
        <p:blipFill>
          <a:blip r:embed="rId2"/>
          <a:stretch>
            <a:fillRect/>
          </a:stretch>
        </p:blipFill>
        <p:spPr>
          <a:xfrm>
            <a:off x="1694836" y="280548"/>
            <a:ext cx="8802328" cy="6296904"/>
          </a:xfrm>
          <a:prstGeom prst="rect">
            <a:avLst/>
          </a:prstGeom>
        </p:spPr>
      </p:pic>
    </p:spTree>
    <p:extLst>
      <p:ext uri="{BB962C8B-B14F-4D97-AF65-F5344CB8AC3E}">
        <p14:creationId xmlns:p14="http://schemas.microsoft.com/office/powerpoint/2010/main" val="150424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76E127-0643-86E8-CED5-1863E25FF611}"/>
              </a:ext>
            </a:extLst>
          </p:cNvPr>
          <p:cNvPicPr>
            <a:picLocks noChangeAspect="1"/>
          </p:cNvPicPr>
          <p:nvPr/>
        </p:nvPicPr>
        <p:blipFill>
          <a:blip r:embed="rId2"/>
          <a:stretch>
            <a:fillRect/>
          </a:stretch>
        </p:blipFill>
        <p:spPr>
          <a:xfrm>
            <a:off x="1737704" y="109074"/>
            <a:ext cx="8716591" cy="6639852"/>
          </a:xfrm>
          <a:prstGeom prst="rect">
            <a:avLst/>
          </a:prstGeom>
        </p:spPr>
      </p:pic>
      <p:sp>
        <p:nvSpPr>
          <p:cNvPr id="7" name="TextBox 6">
            <a:extLst>
              <a:ext uri="{FF2B5EF4-FFF2-40B4-BE49-F238E27FC236}">
                <a16:creationId xmlns:a16="http://schemas.microsoft.com/office/drawing/2014/main" id="{4B4BCB86-A16B-DBC1-84B2-BF16EB730D01}"/>
              </a:ext>
            </a:extLst>
          </p:cNvPr>
          <p:cNvSpPr txBox="1"/>
          <p:nvPr/>
        </p:nvSpPr>
        <p:spPr>
          <a:xfrm>
            <a:off x="2554358" y="4606643"/>
            <a:ext cx="6094674" cy="646331"/>
          </a:xfrm>
          <a:prstGeom prst="rect">
            <a:avLst/>
          </a:prstGeom>
          <a:noFill/>
        </p:spPr>
        <p:txBody>
          <a:bodyPr wrap="square">
            <a:spAutoFit/>
          </a:bodyPr>
          <a:lstStyle/>
          <a:p>
            <a:r>
              <a:rPr lang="en-US" dirty="0"/>
              <a:t>Load Budgeting - Always assume weak input driver and max output load</a:t>
            </a:r>
          </a:p>
        </p:txBody>
      </p:sp>
    </p:spTree>
    <p:extLst>
      <p:ext uri="{BB962C8B-B14F-4D97-AF65-F5344CB8AC3E}">
        <p14:creationId xmlns:p14="http://schemas.microsoft.com/office/powerpoint/2010/main" val="1710868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7DA2E-0BA0-76B7-350F-42D10F230008}"/>
              </a:ext>
            </a:extLst>
          </p:cNvPr>
          <p:cNvPicPr>
            <a:picLocks noChangeAspect="1"/>
          </p:cNvPicPr>
          <p:nvPr/>
        </p:nvPicPr>
        <p:blipFill>
          <a:blip r:embed="rId2"/>
          <a:stretch>
            <a:fillRect/>
          </a:stretch>
        </p:blipFill>
        <p:spPr>
          <a:xfrm>
            <a:off x="1847257" y="1314155"/>
            <a:ext cx="8497486" cy="4229690"/>
          </a:xfrm>
          <a:prstGeom prst="rect">
            <a:avLst/>
          </a:prstGeom>
        </p:spPr>
      </p:pic>
    </p:spTree>
    <p:extLst>
      <p:ext uri="{BB962C8B-B14F-4D97-AF65-F5344CB8AC3E}">
        <p14:creationId xmlns:p14="http://schemas.microsoft.com/office/powerpoint/2010/main" val="32456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F7245-C773-C49D-3F0A-EE249FBAABB3}"/>
              </a:ext>
            </a:extLst>
          </p:cNvPr>
          <p:cNvPicPr>
            <a:picLocks noChangeAspect="1"/>
          </p:cNvPicPr>
          <p:nvPr/>
        </p:nvPicPr>
        <p:blipFill>
          <a:blip r:embed="rId2"/>
          <a:stretch>
            <a:fillRect/>
          </a:stretch>
        </p:blipFill>
        <p:spPr>
          <a:xfrm>
            <a:off x="1675783" y="351995"/>
            <a:ext cx="8840434" cy="6154009"/>
          </a:xfrm>
          <a:prstGeom prst="rect">
            <a:avLst/>
          </a:prstGeom>
        </p:spPr>
      </p:pic>
    </p:spTree>
    <p:extLst>
      <p:ext uri="{BB962C8B-B14F-4D97-AF65-F5344CB8AC3E}">
        <p14:creationId xmlns:p14="http://schemas.microsoft.com/office/powerpoint/2010/main" val="3460119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0DB90-9986-1815-BEBF-1493F287EEBC}"/>
              </a:ext>
            </a:extLst>
          </p:cNvPr>
          <p:cNvPicPr>
            <a:picLocks noChangeAspect="1"/>
          </p:cNvPicPr>
          <p:nvPr/>
        </p:nvPicPr>
        <p:blipFill>
          <a:blip r:embed="rId2"/>
          <a:stretch>
            <a:fillRect/>
          </a:stretch>
        </p:blipFill>
        <p:spPr>
          <a:xfrm>
            <a:off x="276239" y="210561"/>
            <a:ext cx="8697539" cy="6277851"/>
          </a:xfrm>
          <a:prstGeom prst="rect">
            <a:avLst/>
          </a:prstGeom>
        </p:spPr>
      </p:pic>
      <p:sp>
        <p:nvSpPr>
          <p:cNvPr id="7" name="TextBox 6">
            <a:extLst>
              <a:ext uri="{FF2B5EF4-FFF2-40B4-BE49-F238E27FC236}">
                <a16:creationId xmlns:a16="http://schemas.microsoft.com/office/drawing/2014/main" id="{DA642A72-73C0-FFE6-E045-70106819FF9F}"/>
              </a:ext>
            </a:extLst>
          </p:cNvPr>
          <p:cNvSpPr txBox="1"/>
          <p:nvPr/>
        </p:nvSpPr>
        <p:spPr>
          <a:xfrm>
            <a:off x="7380799" y="2626769"/>
            <a:ext cx="4164495" cy="923330"/>
          </a:xfrm>
          <a:prstGeom prst="rect">
            <a:avLst/>
          </a:prstGeom>
          <a:noFill/>
        </p:spPr>
        <p:txBody>
          <a:bodyPr wrap="square">
            <a:spAutoFit/>
          </a:bodyPr>
          <a:lstStyle/>
          <a:p>
            <a:r>
              <a:rPr lang="en-US" dirty="0"/>
              <a:t>DC will optimize </a:t>
            </a:r>
            <a:r>
              <a:rPr lang="en-US" dirty="0" err="1"/>
              <a:t>tge</a:t>
            </a:r>
            <a:r>
              <a:rPr lang="en-US" dirty="0"/>
              <a:t> operation A + 2*B - 2 + B - A + 7 to 3*B + 5 and use only one multiplier and one adder in the design</a:t>
            </a:r>
          </a:p>
        </p:txBody>
      </p:sp>
    </p:spTree>
    <p:extLst>
      <p:ext uri="{BB962C8B-B14F-4D97-AF65-F5344CB8AC3E}">
        <p14:creationId xmlns:p14="http://schemas.microsoft.com/office/powerpoint/2010/main" val="3705184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982A3-ECC5-4F8D-8DC8-688A52AB7C2A}"/>
              </a:ext>
            </a:extLst>
          </p:cNvPr>
          <p:cNvPicPr>
            <a:picLocks noChangeAspect="1"/>
          </p:cNvPicPr>
          <p:nvPr/>
        </p:nvPicPr>
        <p:blipFill>
          <a:blip r:embed="rId2"/>
          <a:stretch>
            <a:fillRect/>
          </a:stretch>
        </p:blipFill>
        <p:spPr>
          <a:xfrm>
            <a:off x="1747230" y="471074"/>
            <a:ext cx="8697539" cy="5915851"/>
          </a:xfrm>
          <a:prstGeom prst="rect">
            <a:avLst/>
          </a:prstGeom>
        </p:spPr>
      </p:pic>
    </p:spTree>
    <p:extLst>
      <p:ext uri="{BB962C8B-B14F-4D97-AF65-F5344CB8AC3E}">
        <p14:creationId xmlns:p14="http://schemas.microsoft.com/office/powerpoint/2010/main" val="21034501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D3E59-65F4-12B2-8386-1C1821FF1FB8}"/>
              </a:ext>
            </a:extLst>
          </p:cNvPr>
          <p:cNvPicPr>
            <a:picLocks noChangeAspect="1"/>
          </p:cNvPicPr>
          <p:nvPr/>
        </p:nvPicPr>
        <p:blipFill>
          <a:blip r:embed="rId2"/>
          <a:stretch>
            <a:fillRect/>
          </a:stretch>
        </p:blipFill>
        <p:spPr>
          <a:xfrm>
            <a:off x="71157" y="153403"/>
            <a:ext cx="6965747" cy="6392167"/>
          </a:xfrm>
          <a:prstGeom prst="rect">
            <a:avLst/>
          </a:prstGeom>
        </p:spPr>
      </p:pic>
      <p:sp>
        <p:nvSpPr>
          <p:cNvPr id="5" name="TextBox 4">
            <a:extLst>
              <a:ext uri="{FF2B5EF4-FFF2-40B4-BE49-F238E27FC236}">
                <a16:creationId xmlns:a16="http://schemas.microsoft.com/office/drawing/2014/main" id="{4BF6C650-EFB8-262A-EB23-237E8D1E5F18}"/>
              </a:ext>
            </a:extLst>
          </p:cNvPr>
          <p:cNvSpPr txBox="1"/>
          <p:nvPr/>
        </p:nvSpPr>
        <p:spPr>
          <a:xfrm>
            <a:off x="6774512" y="1072286"/>
            <a:ext cx="4840356" cy="5632311"/>
          </a:xfrm>
          <a:prstGeom prst="rect">
            <a:avLst/>
          </a:prstGeom>
          <a:noFill/>
        </p:spPr>
        <p:txBody>
          <a:bodyPr wrap="square">
            <a:spAutoFit/>
          </a:bodyPr>
          <a:lstStyle/>
          <a:p>
            <a:r>
              <a:rPr lang="en-US" dirty="0"/>
              <a:t>Libraries have both normal flops and </a:t>
            </a:r>
            <a:r>
              <a:rPr lang="en-US" dirty="0" err="1"/>
              <a:t>scanable</a:t>
            </a:r>
            <a:r>
              <a:rPr lang="en-US" dirty="0"/>
              <a:t> flops</a:t>
            </a:r>
          </a:p>
          <a:p>
            <a:endParaRPr lang="en-US" dirty="0"/>
          </a:p>
          <a:p>
            <a:r>
              <a:rPr lang="en-US" dirty="0" err="1"/>
              <a:t>compile_ultra</a:t>
            </a:r>
            <a:r>
              <a:rPr lang="en-US" dirty="0"/>
              <a:t> -scan will generate scan flops with test inputs connected to </a:t>
            </a:r>
            <a:r>
              <a:rPr lang="en-US" dirty="0" err="1"/>
              <a:t>gnd</a:t>
            </a:r>
            <a:endParaRPr lang="en-US" dirty="0"/>
          </a:p>
          <a:p>
            <a:r>
              <a:rPr lang="en-US" dirty="0"/>
              <a:t>after that DFT team will provide scan configuration which has Scan chain lengths, scannable flops, non-scannable flops </a:t>
            </a:r>
          </a:p>
          <a:p>
            <a:r>
              <a:rPr lang="en-US" dirty="0"/>
              <a:t>when you do </a:t>
            </a:r>
            <a:r>
              <a:rPr lang="en-US" dirty="0" err="1"/>
              <a:t>compile_ultra</a:t>
            </a:r>
            <a:r>
              <a:rPr lang="en-US" dirty="0"/>
              <a:t>-incremental -scan DC will start from stitching only w.r.t TI and TE that is it won't do optimization </a:t>
            </a:r>
          </a:p>
          <a:p>
            <a:r>
              <a:rPr lang="en-US" dirty="0"/>
              <a:t>again, it will stich and then later it will optimize entire design with scan logic ang give optimize netlist</a:t>
            </a:r>
          </a:p>
          <a:p>
            <a:endParaRPr lang="en-US" dirty="0"/>
          </a:p>
          <a:p>
            <a:r>
              <a:rPr lang="en-US" dirty="0"/>
              <a:t>DFT compiler tool inside design compiler will stitch the scan logic based on DFT configuration file (which has scannable and non-scannable </a:t>
            </a:r>
            <a:r>
              <a:rPr lang="en-US" dirty="0" err="1"/>
              <a:t>clks</a:t>
            </a:r>
            <a:endParaRPr lang="en-US" dirty="0"/>
          </a:p>
          <a:p>
            <a:r>
              <a:rPr lang="en-US" dirty="0"/>
              <a:t>information in the design)</a:t>
            </a:r>
          </a:p>
          <a:p>
            <a:endParaRPr lang="en-US" dirty="0"/>
          </a:p>
        </p:txBody>
      </p:sp>
    </p:spTree>
    <p:extLst>
      <p:ext uri="{BB962C8B-B14F-4D97-AF65-F5344CB8AC3E}">
        <p14:creationId xmlns:p14="http://schemas.microsoft.com/office/powerpoint/2010/main" val="3718558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A0A4-4A2F-D7A2-F008-636F9A2A79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AD79-9454-22B0-ACC0-F2245AB7F75A}"/>
              </a:ext>
            </a:extLst>
          </p:cNvPr>
          <p:cNvSpPr>
            <a:spLocks noGrp="1"/>
          </p:cNvSpPr>
          <p:nvPr>
            <p:ph idx="1"/>
          </p:nvPr>
        </p:nvSpPr>
        <p:spPr/>
        <p:txBody>
          <a:bodyPr>
            <a:normAutofit fontScale="62500" lnSpcReduction="20000"/>
          </a:bodyPr>
          <a:lstStyle/>
          <a:p>
            <a:pPr marL="0" indent="0">
              <a:buNone/>
            </a:pPr>
            <a:endParaRPr lang="en-US" dirty="0"/>
          </a:p>
          <a:p>
            <a:pPr marL="0" indent="0">
              <a:buNone/>
            </a:pPr>
            <a:r>
              <a:rPr lang="en-US" dirty="0"/>
              <a:t>Test-Ready Synthesis - </a:t>
            </a:r>
            <a:r>
              <a:rPr lang="en-US" dirty="0" err="1"/>
              <a:t>Stitiching</a:t>
            </a:r>
            <a:r>
              <a:rPr lang="en-US" dirty="0"/>
              <a:t> the test logic</a:t>
            </a:r>
          </a:p>
          <a:p>
            <a:pPr marL="0" indent="0">
              <a:buNone/>
            </a:pPr>
            <a:r>
              <a:rPr lang="en-US" dirty="0"/>
              <a:t>When you do </a:t>
            </a:r>
            <a:r>
              <a:rPr lang="en-US" dirty="0" err="1"/>
              <a:t>incemental</a:t>
            </a:r>
            <a:r>
              <a:rPr lang="en-US" dirty="0"/>
              <a:t> compile If scan cells are ready it will stitch if not it cannot stitch. To make sure</a:t>
            </a:r>
          </a:p>
          <a:p>
            <a:pPr marL="0" indent="0">
              <a:buNone/>
            </a:pPr>
            <a:r>
              <a:rPr lang="en-US" dirty="0"/>
              <a:t>that it has scan cells when you use </a:t>
            </a:r>
            <a:r>
              <a:rPr lang="en-US" dirty="0" err="1"/>
              <a:t>compile_ultra</a:t>
            </a:r>
            <a:r>
              <a:rPr lang="en-US" dirty="0"/>
              <a:t> command we have to use -scan </a:t>
            </a:r>
          </a:p>
          <a:p>
            <a:pPr marL="0" indent="0">
              <a:buNone/>
            </a:pPr>
            <a:endParaRPr lang="en-US" dirty="0"/>
          </a:p>
          <a:p>
            <a:pPr marL="0" indent="0">
              <a:buNone/>
            </a:pPr>
            <a:r>
              <a:rPr lang="en-US" dirty="0"/>
              <a:t>When you provide </a:t>
            </a:r>
            <a:r>
              <a:rPr lang="en-US" dirty="0" err="1"/>
              <a:t>compile_ultra</a:t>
            </a:r>
            <a:r>
              <a:rPr lang="en-US" dirty="0"/>
              <a:t> -scan so it will convert normal flops to </a:t>
            </a:r>
            <a:r>
              <a:rPr lang="en-US" dirty="0" err="1"/>
              <a:t>scanable</a:t>
            </a:r>
            <a:r>
              <a:rPr lang="en-US" dirty="0"/>
              <a:t> flops with Mux having </a:t>
            </a:r>
            <a:r>
              <a:rPr lang="en-US" dirty="0" err="1"/>
              <a:t>mux_input</a:t>
            </a:r>
            <a:r>
              <a:rPr lang="en-US" dirty="0"/>
              <a:t> and </a:t>
            </a:r>
            <a:r>
              <a:rPr lang="en-US" dirty="0" err="1"/>
              <a:t>mux_enable</a:t>
            </a:r>
            <a:r>
              <a:rPr lang="en-US" dirty="0"/>
              <a:t> to </a:t>
            </a:r>
            <a:r>
              <a:rPr lang="en-US" dirty="0" err="1"/>
              <a:t>gnd</a:t>
            </a:r>
            <a:endParaRPr lang="en-US" dirty="0"/>
          </a:p>
          <a:p>
            <a:pPr marL="0" indent="0">
              <a:buNone/>
            </a:pPr>
            <a:r>
              <a:rPr lang="en-US" dirty="0"/>
              <a:t>when later it is stitched it will be connected to </a:t>
            </a:r>
            <a:r>
              <a:rPr lang="en-US" dirty="0" err="1"/>
              <a:t>test_input</a:t>
            </a:r>
            <a:r>
              <a:rPr lang="en-US" dirty="0"/>
              <a:t> and </a:t>
            </a:r>
            <a:r>
              <a:rPr lang="en-US" dirty="0" err="1"/>
              <a:t>test_enable</a:t>
            </a:r>
            <a:r>
              <a:rPr lang="en-US" dirty="0"/>
              <a:t> when you write </a:t>
            </a:r>
            <a:r>
              <a:rPr lang="en-US" dirty="0" err="1"/>
              <a:t>compile_ultra</a:t>
            </a:r>
            <a:r>
              <a:rPr lang="en-US" dirty="0"/>
              <a:t>-incremental -scan</a:t>
            </a:r>
          </a:p>
          <a:p>
            <a:pPr marL="0" indent="0">
              <a:buNone/>
            </a:pPr>
            <a:endParaRPr lang="en-US" dirty="0"/>
          </a:p>
          <a:p>
            <a:pPr marL="0" indent="0">
              <a:buNone/>
            </a:pPr>
            <a:r>
              <a:rPr lang="en-US" dirty="0"/>
              <a:t>if we give -incremental compile it will stitch and then compile, if you are not writing -</a:t>
            </a:r>
            <a:r>
              <a:rPr lang="en-US" dirty="0" err="1"/>
              <a:t>incemental</a:t>
            </a:r>
            <a:r>
              <a:rPr lang="en-US" dirty="0"/>
              <a:t> then it will again start optimization</a:t>
            </a:r>
          </a:p>
          <a:p>
            <a:pPr marL="0" indent="0">
              <a:buNone/>
            </a:pPr>
            <a:r>
              <a:rPr lang="en-US" dirty="0"/>
              <a:t>-incremental will stitch optimized design and after </a:t>
            </a:r>
            <a:r>
              <a:rPr lang="en-US" dirty="0" err="1"/>
              <a:t>stitiching</a:t>
            </a:r>
            <a:r>
              <a:rPr lang="en-US" dirty="0"/>
              <a:t> it will optimize the complete design and update the timing and </a:t>
            </a:r>
          </a:p>
          <a:p>
            <a:pPr marL="0" indent="0">
              <a:buNone/>
            </a:pPr>
            <a:r>
              <a:rPr lang="en-US" dirty="0"/>
              <a:t>throw updated reports.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053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B417FE-195C-21E0-E829-6EA805037226}"/>
              </a:ext>
            </a:extLst>
          </p:cNvPr>
          <p:cNvPicPr>
            <a:picLocks noChangeAspect="1"/>
          </p:cNvPicPr>
          <p:nvPr/>
        </p:nvPicPr>
        <p:blipFill>
          <a:blip r:embed="rId2"/>
          <a:stretch>
            <a:fillRect/>
          </a:stretch>
        </p:blipFill>
        <p:spPr>
          <a:xfrm>
            <a:off x="333435" y="85144"/>
            <a:ext cx="6934056" cy="6544588"/>
          </a:xfrm>
          <a:prstGeom prst="rect">
            <a:avLst/>
          </a:prstGeom>
        </p:spPr>
      </p:pic>
      <p:sp>
        <p:nvSpPr>
          <p:cNvPr id="7" name="TextBox 6">
            <a:extLst>
              <a:ext uri="{FF2B5EF4-FFF2-40B4-BE49-F238E27FC236}">
                <a16:creationId xmlns:a16="http://schemas.microsoft.com/office/drawing/2014/main" id="{81C8AEB4-813A-12D4-900F-4DFBE7D24F55}"/>
              </a:ext>
            </a:extLst>
          </p:cNvPr>
          <p:cNvSpPr txBox="1"/>
          <p:nvPr/>
        </p:nvSpPr>
        <p:spPr>
          <a:xfrm>
            <a:off x="7625301" y="430178"/>
            <a:ext cx="3242144" cy="2585323"/>
          </a:xfrm>
          <a:prstGeom prst="rect">
            <a:avLst/>
          </a:prstGeom>
          <a:noFill/>
        </p:spPr>
        <p:txBody>
          <a:bodyPr wrap="square">
            <a:spAutoFit/>
          </a:bodyPr>
          <a:lstStyle/>
          <a:p>
            <a:r>
              <a:rPr lang="en-US" dirty="0"/>
              <a:t>High - Effort Timing Optimization </a:t>
            </a:r>
          </a:p>
          <a:p>
            <a:r>
              <a:rPr lang="en-US" dirty="0" err="1"/>
              <a:t>low_effort</a:t>
            </a:r>
            <a:r>
              <a:rPr lang="en-US" dirty="0"/>
              <a:t> means low </a:t>
            </a:r>
            <a:r>
              <a:rPr lang="en-US" dirty="0" err="1"/>
              <a:t>QoR</a:t>
            </a:r>
            <a:r>
              <a:rPr lang="en-US" dirty="0"/>
              <a:t>(results) hence timings will violate </a:t>
            </a:r>
            <a:r>
              <a:rPr lang="en-US" dirty="0" err="1"/>
              <a:t>etc</a:t>
            </a:r>
            <a:r>
              <a:rPr lang="en-US" dirty="0"/>
              <a:t>  but will take less time</a:t>
            </a:r>
          </a:p>
          <a:p>
            <a:r>
              <a:rPr lang="en-US" dirty="0" err="1"/>
              <a:t>high_effort</a:t>
            </a:r>
            <a:r>
              <a:rPr lang="en-US" dirty="0"/>
              <a:t> will optimize more (less timing, less area) but will take more time. default is </a:t>
            </a:r>
            <a:r>
              <a:rPr lang="en-US" dirty="0" err="1"/>
              <a:t>low_effort</a:t>
            </a:r>
            <a:endParaRPr lang="en-US" dirty="0"/>
          </a:p>
        </p:txBody>
      </p:sp>
    </p:spTree>
    <p:extLst>
      <p:ext uri="{BB962C8B-B14F-4D97-AF65-F5344CB8AC3E}">
        <p14:creationId xmlns:p14="http://schemas.microsoft.com/office/powerpoint/2010/main" val="1773502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EB466C-A068-B393-11E3-E9FEA32E1F90}"/>
              </a:ext>
            </a:extLst>
          </p:cNvPr>
          <p:cNvPicPr>
            <a:picLocks noChangeAspect="1"/>
          </p:cNvPicPr>
          <p:nvPr/>
        </p:nvPicPr>
        <p:blipFill>
          <a:blip r:embed="rId2"/>
          <a:stretch>
            <a:fillRect/>
          </a:stretch>
        </p:blipFill>
        <p:spPr>
          <a:xfrm>
            <a:off x="322258" y="328180"/>
            <a:ext cx="5887711" cy="6201640"/>
          </a:xfrm>
          <a:prstGeom prst="rect">
            <a:avLst/>
          </a:prstGeom>
        </p:spPr>
      </p:pic>
      <p:sp>
        <p:nvSpPr>
          <p:cNvPr id="9" name="TextBox 8">
            <a:extLst>
              <a:ext uri="{FF2B5EF4-FFF2-40B4-BE49-F238E27FC236}">
                <a16:creationId xmlns:a16="http://schemas.microsoft.com/office/drawing/2014/main" id="{532A32F7-4DF3-79FD-D2D7-773B813853DF}"/>
              </a:ext>
            </a:extLst>
          </p:cNvPr>
          <p:cNvSpPr txBox="1"/>
          <p:nvPr/>
        </p:nvSpPr>
        <p:spPr>
          <a:xfrm>
            <a:off x="6496215" y="692571"/>
            <a:ext cx="5198165" cy="1477328"/>
          </a:xfrm>
          <a:prstGeom prst="rect">
            <a:avLst/>
          </a:prstGeom>
          <a:noFill/>
        </p:spPr>
        <p:txBody>
          <a:bodyPr wrap="square">
            <a:spAutoFit/>
          </a:bodyPr>
          <a:lstStyle/>
          <a:p>
            <a:r>
              <a:rPr lang="en-US" dirty="0"/>
              <a:t>Creating user-defined path groups</a:t>
            </a:r>
          </a:p>
          <a:p>
            <a:r>
              <a:rPr lang="en-US" dirty="0"/>
              <a:t>DC will spend some time optimizing a particular path groups if we want to </a:t>
            </a:r>
          </a:p>
          <a:p>
            <a:r>
              <a:rPr lang="en-US" dirty="0"/>
              <a:t>3 groups are mentioned here DC will automatically 4 groups that is reg-reg</a:t>
            </a:r>
          </a:p>
        </p:txBody>
      </p:sp>
      <p:sp>
        <p:nvSpPr>
          <p:cNvPr id="11" name="TextBox 10">
            <a:extLst>
              <a:ext uri="{FF2B5EF4-FFF2-40B4-BE49-F238E27FC236}">
                <a16:creationId xmlns:a16="http://schemas.microsoft.com/office/drawing/2014/main" id="{6C1F4F26-4EF3-A043-8342-653914DE912E}"/>
              </a:ext>
            </a:extLst>
          </p:cNvPr>
          <p:cNvSpPr txBox="1"/>
          <p:nvPr/>
        </p:nvSpPr>
        <p:spPr>
          <a:xfrm>
            <a:off x="6392848" y="2749109"/>
            <a:ext cx="5420801" cy="3970318"/>
          </a:xfrm>
          <a:prstGeom prst="rect">
            <a:avLst/>
          </a:prstGeom>
          <a:noFill/>
        </p:spPr>
        <p:txBody>
          <a:bodyPr wrap="square">
            <a:spAutoFit/>
          </a:bodyPr>
          <a:lstStyle/>
          <a:p>
            <a:r>
              <a:rPr lang="en-US" dirty="0"/>
              <a:t>Now DC will try to optimize each group separately If we do not write groups it will treat the design same by default. before </a:t>
            </a:r>
          </a:p>
          <a:p>
            <a:r>
              <a:rPr lang="en-US" dirty="0"/>
              <a:t>synthesizing the design itself we can write these 4 path </a:t>
            </a:r>
            <a:r>
              <a:rPr lang="en-US" dirty="0" err="1"/>
              <a:t>gorup</a:t>
            </a:r>
            <a:endParaRPr lang="en-US" dirty="0"/>
          </a:p>
          <a:p>
            <a:endParaRPr lang="en-US" dirty="0"/>
          </a:p>
          <a:p>
            <a:r>
              <a:rPr lang="en-US" dirty="0"/>
              <a:t>but After synthesizing and compiling you get the netlist. Now lets say while </a:t>
            </a:r>
            <a:r>
              <a:rPr lang="en-US" dirty="0" err="1"/>
              <a:t>analzing</a:t>
            </a:r>
            <a:r>
              <a:rPr lang="en-US" dirty="0"/>
              <a:t> the report you know that 50 critical paths are </a:t>
            </a:r>
          </a:p>
          <a:p>
            <a:r>
              <a:rPr lang="en-US" dirty="0"/>
              <a:t>not meeting timing requirements hence now you can create your own path groups of these 50 paths and DC will try to optimize those</a:t>
            </a:r>
          </a:p>
          <a:p>
            <a:r>
              <a:rPr lang="en-US" dirty="0"/>
              <a:t>paths more and will achieve the time</a:t>
            </a:r>
          </a:p>
          <a:p>
            <a:endParaRPr lang="en-US" dirty="0"/>
          </a:p>
        </p:txBody>
      </p:sp>
    </p:spTree>
    <p:extLst>
      <p:ext uri="{BB962C8B-B14F-4D97-AF65-F5344CB8AC3E}">
        <p14:creationId xmlns:p14="http://schemas.microsoft.com/office/powerpoint/2010/main" val="1422989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2C415-709D-C643-3C77-6355C0AB35D4}"/>
              </a:ext>
            </a:extLst>
          </p:cNvPr>
          <p:cNvPicPr>
            <a:picLocks noChangeAspect="1"/>
          </p:cNvPicPr>
          <p:nvPr/>
        </p:nvPicPr>
        <p:blipFill>
          <a:blip r:embed="rId2"/>
          <a:stretch>
            <a:fillRect/>
          </a:stretch>
        </p:blipFill>
        <p:spPr>
          <a:xfrm>
            <a:off x="1475730" y="1176023"/>
            <a:ext cx="9240540" cy="4505954"/>
          </a:xfrm>
          <a:prstGeom prst="rect">
            <a:avLst/>
          </a:prstGeom>
        </p:spPr>
      </p:pic>
    </p:spTree>
    <p:extLst>
      <p:ext uri="{BB962C8B-B14F-4D97-AF65-F5344CB8AC3E}">
        <p14:creationId xmlns:p14="http://schemas.microsoft.com/office/powerpoint/2010/main" val="345275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0117F-DAEB-E46A-7A18-B300ABAC7C6B}"/>
              </a:ext>
            </a:extLst>
          </p:cNvPr>
          <p:cNvPicPr>
            <a:picLocks noChangeAspect="1"/>
          </p:cNvPicPr>
          <p:nvPr/>
        </p:nvPicPr>
        <p:blipFill>
          <a:blip r:embed="rId2"/>
          <a:stretch>
            <a:fillRect/>
          </a:stretch>
        </p:blipFill>
        <p:spPr>
          <a:xfrm>
            <a:off x="1713888" y="361522"/>
            <a:ext cx="8764223" cy="6134956"/>
          </a:xfrm>
          <a:prstGeom prst="rect">
            <a:avLst/>
          </a:prstGeom>
        </p:spPr>
      </p:pic>
    </p:spTree>
    <p:extLst>
      <p:ext uri="{BB962C8B-B14F-4D97-AF65-F5344CB8AC3E}">
        <p14:creationId xmlns:p14="http://schemas.microsoft.com/office/powerpoint/2010/main" val="454942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D9CCC-511C-719C-DC37-1F7101AD7098}"/>
              </a:ext>
            </a:extLst>
          </p:cNvPr>
          <p:cNvPicPr>
            <a:picLocks noChangeAspect="1"/>
          </p:cNvPicPr>
          <p:nvPr/>
        </p:nvPicPr>
        <p:blipFill>
          <a:blip r:embed="rId2"/>
          <a:stretch>
            <a:fillRect/>
          </a:stretch>
        </p:blipFill>
        <p:spPr>
          <a:xfrm>
            <a:off x="0" y="328180"/>
            <a:ext cx="9135750" cy="6201640"/>
          </a:xfrm>
          <a:prstGeom prst="rect">
            <a:avLst/>
          </a:prstGeom>
        </p:spPr>
      </p:pic>
      <p:sp>
        <p:nvSpPr>
          <p:cNvPr id="7" name="TextBox 6">
            <a:extLst>
              <a:ext uri="{FF2B5EF4-FFF2-40B4-BE49-F238E27FC236}">
                <a16:creationId xmlns:a16="http://schemas.microsoft.com/office/drawing/2014/main" id="{A6F72EA4-03B9-B294-53E2-A1AD845C5319}"/>
              </a:ext>
            </a:extLst>
          </p:cNvPr>
          <p:cNvSpPr txBox="1"/>
          <p:nvPr/>
        </p:nvSpPr>
        <p:spPr>
          <a:xfrm>
            <a:off x="7195931" y="3726642"/>
            <a:ext cx="4673378" cy="2031325"/>
          </a:xfrm>
          <a:prstGeom prst="rect">
            <a:avLst/>
          </a:prstGeom>
          <a:noFill/>
        </p:spPr>
        <p:txBody>
          <a:bodyPr wrap="square">
            <a:spAutoFit/>
          </a:bodyPr>
          <a:lstStyle/>
          <a:p>
            <a:pPr marL="285750" indent="-285750">
              <a:buFont typeface="Arial" panose="020B0604020202020204" pitchFamily="34" charset="0"/>
              <a:buChar char="•"/>
            </a:pPr>
            <a:r>
              <a:rPr lang="en-US" dirty="0"/>
              <a:t>Timing reports also breaks down the paths in to 4 groups discussed before</a:t>
            </a:r>
          </a:p>
          <a:p>
            <a:pPr marL="285750" indent="-285750">
              <a:buFont typeface="Arial" panose="020B0604020202020204" pitchFamily="34" charset="0"/>
              <a:buChar char="•"/>
            </a:pPr>
            <a:r>
              <a:rPr lang="en-US" dirty="0"/>
              <a:t>Note that DC is not a timing sign-off tool</a:t>
            </a:r>
          </a:p>
          <a:p>
            <a:pPr marL="285750" indent="-285750">
              <a:buFont typeface="Arial" panose="020B0604020202020204" pitchFamily="34" charset="0"/>
              <a:buChar char="•"/>
            </a:pPr>
            <a:r>
              <a:rPr lang="en-US" dirty="0"/>
              <a:t>If groups are not provided each clocked paths will be considered as one clock </a:t>
            </a:r>
          </a:p>
          <a:p>
            <a:pPr marL="285750" indent="-285750">
              <a:buFont typeface="Arial" panose="020B0604020202020204" pitchFamily="34" charset="0"/>
              <a:buChar char="•"/>
            </a:pPr>
            <a:r>
              <a:rPr lang="en-US" dirty="0"/>
              <a:t>By default only setup violations will be reported</a:t>
            </a:r>
          </a:p>
        </p:txBody>
      </p:sp>
    </p:spTree>
    <p:extLst>
      <p:ext uri="{BB962C8B-B14F-4D97-AF65-F5344CB8AC3E}">
        <p14:creationId xmlns:p14="http://schemas.microsoft.com/office/powerpoint/2010/main" val="3311260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CACA7A-FCF1-A400-6212-1522410802F2}"/>
              </a:ext>
            </a:extLst>
          </p:cNvPr>
          <p:cNvPicPr>
            <a:picLocks noChangeAspect="1"/>
          </p:cNvPicPr>
          <p:nvPr/>
        </p:nvPicPr>
        <p:blipFill>
          <a:blip r:embed="rId2"/>
          <a:stretch>
            <a:fillRect/>
          </a:stretch>
        </p:blipFill>
        <p:spPr>
          <a:xfrm>
            <a:off x="1590046" y="232916"/>
            <a:ext cx="9011908" cy="6392167"/>
          </a:xfrm>
          <a:prstGeom prst="rect">
            <a:avLst/>
          </a:prstGeom>
        </p:spPr>
      </p:pic>
    </p:spTree>
    <p:extLst>
      <p:ext uri="{BB962C8B-B14F-4D97-AF65-F5344CB8AC3E}">
        <p14:creationId xmlns:p14="http://schemas.microsoft.com/office/powerpoint/2010/main" val="8288625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643BB9-BB50-9984-BD4B-96B6D6428917}"/>
              </a:ext>
            </a:extLst>
          </p:cNvPr>
          <p:cNvPicPr>
            <a:picLocks noChangeAspect="1"/>
          </p:cNvPicPr>
          <p:nvPr/>
        </p:nvPicPr>
        <p:blipFill>
          <a:blip r:embed="rId2"/>
          <a:stretch>
            <a:fillRect/>
          </a:stretch>
        </p:blipFill>
        <p:spPr>
          <a:xfrm>
            <a:off x="1618625" y="113837"/>
            <a:ext cx="8954750" cy="6630325"/>
          </a:xfrm>
          <a:prstGeom prst="rect">
            <a:avLst/>
          </a:prstGeom>
        </p:spPr>
      </p:pic>
    </p:spTree>
    <p:extLst>
      <p:ext uri="{BB962C8B-B14F-4D97-AF65-F5344CB8AC3E}">
        <p14:creationId xmlns:p14="http://schemas.microsoft.com/office/powerpoint/2010/main" val="1738715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2E842-210C-355C-BAC2-A6FC35B09637}"/>
              </a:ext>
            </a:extLst>
          </p:cNvPr>
          <p:cNvPicPr>
            <a:picLocks noChangeAspect="1"/>
          </p:cNvPicPr>
          <p:nvPr/>
        </p:nvPicPr>
        <p:blipFill>
          <a:blip r:embed="rId2"/>
          <a:stretch>
            <a:fillRect/>
          </a:stretch>
        </p:blipFill>
        <p:spPr>
          <a:xfrm>
            <a:off x="1766283" y="1033128"/>
            <a:ext cx="8659433" cy="4791744"/>
          </a:xfrm>
          <a:prstGeom prst="rect">
            <a:avLst/>
          </a:prstGeom>
        </p:spPr>
      </p:pic>
    </p:spTree>
    <p:extLst>
      <p:ext uri="{BB962C8B-B14F-4D97-AF65-F5344CB8AC3E}">
        <p14:creationId xmlns:p14="http://schemas.microsoft.com/office/powerpoint/2010/main" val="21066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F0B656-2E90-FC01-80EC-544C280B0B59}"/>
              </a:ext>
            </a:extLst>
          </p:cNvPr>
          <p:cNvPicPr>
            <a:picLocks noChangeAspect="1"/>
          </p:cNvPicPr>
          <p:nvPr/>
        </p:nvPicPr>
        <p:blipFill>
          <a:blip r:embed="rId2"/>
          <a:stretch>
            <a:fillRect/>
          </a:stretch>
        </p:blipFill>
        <p:spPr>
          <a:xfrm>
            <a:off x="0" y="281857"/>
            <a:ext cx="9154803" cy="5944430"/>
          </a:xfrm>
          <a:prstGeom prst="rect">
            <a:avLst/>
          </a:prstGeom>
        </p:spPr>
      </p:pic>
      <p:sp>
        <p:nvSpPr>
          <p:cNvPr id="7" name="TextBox 6">
            <a:extLst>
              <a:ext uri="{FF2B5EF4-FFF2-40B4-BE49-F238E27FC236}">
                <a16:creationId xmlns:a16="http://schemas.microsoft.com/office/drawing/2014/main" id="{EA103A40-A87C-8423-96C4-01322455AC52}"/>
              </a:ext>
            </a:extLst>
          </p:cNvPr>
          <p:cNvSpPr txBox="1"/>
          <p:nvPr/>
        </p:nvSpPr>
        <p:spPr>
          <a:xfrm>
            <a:off x="5597719" y="3254072"/>
            <a:ext cx="6122504" cy="2862322"/>
          </a:xfrm>
          <a:prstGeom prst="rect">
            <a:avLst/>
          </a:prstGeom>
          <a:noFill/>
        </p:spPr>
        <p:txBody>
          <a:bodyPr wrap="square">
            <a:spAutoFit/>
          </a:bodyPr>
          <a:lstStyle/>
          <a:p>
            <a:r>
              <a:rPr lang="en-US" dirty="0"/>
              <a:t>Clocks derived - are clocks from clock gating, clock multiplier, clock divider</a:t>
            </a:r>
          </a:p>
          <a:p>
            <a:r>
              <a:rPr lang="en-US" dirty="0"/>
              <a:t>Mutually exclusive sync clocks - two clocks reaching mux but mux output can only be one</a:t>
            </a:r>
          </a:p>
          <a:p>
            <a:r>
              <a:rPr lang="en-US" dirty="0"/>
              <a:t>Asynchronous clocks needs to be ignored as it will be taken care in CDC</a:t>
            </a:r>
          </a:p>
          <a:p>
            <a:r>
              <a:rPr lang="en-US" dirty="0"/>
              <a:t>Multi-cycle clocks gives output in multiple cycles</a:t>
            </a:r>
          </a:p>
          <a:p>
            <a:endParaRPr lang="en-US" dirty="0"/>
          </a:p>
          <a:p>
            <a:r>
              <a:rPr lang="en-US" dirty="0"/>
              <a:t>Synchronous clocks means the edge of the clocks align after some period</a:t>
            </a:r>
          </a:p>
        </p:txBody>
      </p:sp>
    </p:spTree>
    <p:extLst>
      <p:ext uri="{BB962C8B-B14F-4D97-AF65-F5344CB8AC3E}">
        <p14:creationId xmlns:p14="http://schemas.microsoft.com/office/powerpoint/2010/main" val="1638805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DC249-7AFB-3FEF-3D8D-10FC2EFB7471}"/>
              </a:ext>
            </a:extLst>
          </p:cNvPr>
          <p:cNvPicPr>
            <a:picLocks noChangeAspect="1"/>
          </p:cNvPicPr>
          <p:nvPr/>
        </p:nvPicPr>
        <p:blipFill>
          <a:blip r:embed="rId2"/>
          <a:stretch>
            <a:fillRect/>
          </a:stretch>
        </p:blipFill>
        <p:spPr>
          <a:xfrm>
            <a:off x="1666257" y="228153"/>
            <a:ext cx="8859486" cy="6401693"/>
          </a:xfrm>
          <a:prstGeom prst="rect">
            <a:avLst/>
          </a:prstGeom>
        </p:spPr>
      </p:pic>
    </p:spTree>
    <p:extLst>
      <p:ext uri="{BB962C8B-B14F-4D97-AF65-F5344CB8AC3E}">
        <p14:creationId xmlns:p14="http://schemas.microsoft.com/office/powerpoint/2010/main" val="32160927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F1846-A718-B436-08FD-179CB5221F69}"/>
              </a:ext>
            </a:extLst>
          </p:cNvPr>
          <p:cNvPicPr>
            <a:picLocks noChangeAspect="1"/>
          </p:cNvPicPr>
          <p:nvPr/>
        </p:nvPicPr>
        <p:blipFill>
          <a:blip r:embed="rId2"/>
          <a:stretch>
            <a:fillRect/>
          </a:stretch>
        </p:blipFill>
        <p:spPr>
          <a:xfrm>
            <a:off x="1628151" y="356759"/>
            <a:ext cx="8935697" cy="6144482"/>
          </a:xfrm>
          <a:prstGeom prst="rect">
            <a:avLst/>
          </a:prstGeom>
        </p:spPr>
      </p:pic>
    </p:spTree>
    <p:extLst>
      <p:ext uri="{BB962C8B-B14F-4D97-AF65-F5344CB8AC3E}">
        <p14:creationId xmlns:p14="http://schemas.microsoft.com/office/powerpoint/2010/main" val="573335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4C2E74-248B-D677-5BF6-E9C28FEBF748}"/>
              </a:ext>
            </a:extLst>
          </p:cNvPr>
          <p:cNvSpPr txBox="1"/>
          <p:nvPr/>
        </p:nvSpPr>
        <p:spPr>
          <a:xfrm>
            <a:off x="7688912" y="1212000"/>
            <a:ext cx="4180398" cy="5355312"/>
          </a:xfrm>
          <a:prstGeom prst="rect">
            <a:avLst/>
          </a:prstGeom>
          <a:noFill/>
        </p:spPr>
        <p:txBody>
          <a:bodyPr wrap="square">
            <a:spAutoFit/>
          </a:bodyPr>
          <a:lstStyle/>
          <a:p>
            <a:r>
              <a:rPr lang="en-US" dirty="0"/>
              <a:t>Clock propagation through sequential clock - by default, DC won't propagate </a:t>
            </a:r>
            <a:r>
              <a:rPr lang="en-US" dirty="0" err="1"/>
              <a:t>clk</a:t>
            </a:r>
            <a:r>
              <a:rPr lang="en-US" dirty="0"/>
              <a:t> through clock gating, clock multiplier, clock divider (generated clocks)</a:t>
            </a:r>
          </a:p>
          <a:p>
            <a:r>
              <a:rPr lang="en-US" dirty="0"/>
              <a:t>these should be defined as </a:t>
            </a:r>
            <a:r>
              <a:rPr lang="en-US" dirty="0" err="1"/>
              <a:t>create_generated_clocks</a:t>
            </a:r>
            <a:r>
              <a:rPr lang="en-US" dirty="0"/>
              <a:t> </a:t>
            </a:r>
          </a:p>
          <a:p>
            <a:endParaRPr lang="en-US" dirty="0"/>
          </a:p>
          <a:p>
            <a:r>
              <a:rPr lang="en-US" dirty="0"/>
              <a:t>we have to tell DC explicitly to create generated clocks</a:t>
            </a:r>
          </a:p>
          <a:p>
            <a:r>
              <a:rPr lang="en-US" dirty="0"/>
              <a:t>Always apply generated clocks on Pin Q as the net above it will keep on changing </a:t>
            </a:r>
          </a:p>
          <a:p>
            <a:endParaRPr lang="en-US" dirty="0"/>
          </a:p>
          <a:p>
            <a:r>
              <a:rPr lang="en-US" dirty="0"/>
              <a:t>CDC will consider all clocks by default as Async and we have to tell tool explicitly when synchronous and for </a:t>
            </a:r>
          </a:p>
          <a:p>
            <a:r>
              <a:rPr lang="en-US" dirty="0"/>
              <a:t>DC Synthesis will consider all clocks by default as Sync and we have to tell tool explicitly when Asynchronous</a:t>
            </a:r>
          </a:p>
          <a:p>
            <a:endParaRPr lang="en-US" dirty="0"/>
          </a:p>
        </p:txBody>
      </p:sp>
      <p:pic>
        <p:nvPicPr>
          <p:cNvPr id="9" name="Picture 8">
            <a:extLst>
              <a:ext uri="{FF2B5EF4-FFF2-40B4-BE49-F238E27FC236}">
                <a16:creationId xmlns:a16="http://schemas.microsoft.com/office/drawing/2014/main" id="{F837F46E-F42C-EBD6-5A7B-69253DE30DDF}"/>
              </a:ext>
            </a:extLst>
          </p:cNvPr>
          <p:cNvPicPr>
            <a:picLocks noChangeAspect="1"/>
          </p:cNvPicPr>
          <p:nvPr/>
        </p:nvPicPr>
        <p:blipFill>
          <a:blip r:embed="rId2"/>
          <a:stretch>
            <a:fillRect/>
          </a:stretch>
        </p:blipFill>
        <p:spPr>
          <a:xfrm>
            <a:off x="184050" y="227962"/>
            <a:ext cx="7504862" cy="6163535"/>
          </a:xfrm>
          <a:prstGeom prst="rect">
            <a:avLst/>
          </a:prstGeom>
        </p:spPr>
      </p:pic>
    </p:spTree>
    <p:extLst>
      <p:ext uri="{BB962C8B-B14F-4D97-AF65-F5344CB8AC3E}">
        <p14:creationId xmlns:p14="http://schemas.microsoft.com/office/powerpoint/2010/main" val="441492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868DAD-734C-F28D-911D-957A59EF2479}"/>
              </a:ext>
            </a:extLst>
          </p:cNvPr>
          <p:cNvPicPr>
            <a:picLocks noChangeAspect="1"/>
          </p:cNvPicPr>
          <p:nvPr/>
        </p:nvPicPr>
        <p:blipFill>
          <a:blip r:embed="rId2"/>
          <a:stretch>
            <a:fillRect/>
          </a:stretch>
        </p:blipFill>
        <p:spPr>
          <a:xfrm>
            <a:off x="0" y="412418"/>
            <a:ext cx="8792802" cy="6144482"/>
          </a:xfrm>
          <a:prstGeom prst="rect">
            <a:avLst/>
          </a:prstGeom>
        </p:spPr>
      </p:pic>
      <p:sp>
        <p:nvSpPr>
          <p:cNvPr id="7" name="TextBox 6">
            <a:extLst>
              <a:ext uri="{FF2B5EF4-FFF2-40B4-BE49-F238E27FC236}">
                <a16:creationId xmlns:a16="http://schemas.microsoft.com/office/drawing/2014/main" id="{95074DA0-F2CF-F921-FE73-22F2243C5555}"/>
              </a:ext>
            </a:extLst>
          </p:cNvPr>
          <p:cNvSpPr txBox="1"/>
          <p:nvPr/>
        </p:nvSpPr>
        <p:spPr>
          <a:xfrm>
            <a:off x="8484041" y="2473663"/>
            <a:ext cx="3321657" cy="2308324"/>
          </a:xfrm>
          <a:prstGeom prst="rect">
            <a:avLst/>
          </a:prstGeom>
          <a:noFill/>
        </p:spPr>
        <p:txBody>
          <a:bodyPr wrap="square">
            <a:spAutoFit/>
          </a:bodyPr>
          <a:lstStyle/>
          <a:p>
            <a:r>
              <a:rPr lang="en-US" dirty="0"/>
              <a:t>For Mutually exclusive paths DC will consider the delay of worst path (say one has 10ns and other has 15ns) and will optimize OR do analysis on </a:t>
            </a:r>
          </a:p>
          <a:p>
            <a:r>
              <a:rPr lang="en-US" dirty="0"/>
              <a:t>both paths with worst delay (15ns here) which is wrong hence we have to tell tool explicitly</a:t>
            </a:r>
          </a:p>
        </p:txBody>
      </p:sp>
    </p:spTree>
    <p:extLst>
      <p:ext uri="{BB962C8B-B14F-4D97-AF65-F5344CB8AC3E}">
        <p14:creationId xmlns:p14="http://schemas.microsoft.com/office/powerpoint/2010/main" val="390812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238491-FF47-EC50-47EC-B986550027C7}"/>
              </a:ext>
            </a:extLst>
          </p:cNvPr>
          <p:cNvPicPr>
            <a:picLocks noChangeAspect="1"/>
          </p:cNvPicPr>
          <p:nvPr/>
        </p:nvPicPr>
        <p:blipFill>
          <a:blip r:embed="rId2"/>
          <a:stretch>
            <a:fillRect/>
          </a:stretch>
        </p:blipFill>
        <p:spPr>
          <a:xfrm>
            <a:off x="1675783" y="404390"/>
            <a:ext cx="8840434" cy="6049219"/>
          </a:xfrm>
          <a:prstGeom prst="rect">
            <a:avLst/>
          </a:prstGeom>
        </p:spPr>
      </p:pic>
    </p:spTree>
    <p:extLst>
      <p:ext uri="{BB962C8B-B14F-4D97-AF65-F5344CB8AC3E}">
        <p14:creationId xmlns:p14="http://schemas.microsoft.com/office/powerpoint/2010/main" val="70720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620CE-8FE4-A1DF-181A-A0A30B4072B1}"/>
              </a:ext>
            </a:extLst>
          </p:cNvPr>
          <p:cNvPicPr>
            <a:picLocks noChangeAspect="1"/>
          </p:cNvPicPr>
          <p:nvPr/>
        </p:nvPicPr>
        <p:blipFill>
          <a:blip r:embed="rId2"/>
          <a:stretch>
            <a:fillRect/>
          </a:stretch>
        </p:blipFill>
        <p:spPr>
          <a:xfrm>
            <a:off x="1732941" y="290074"/>
            <a:ext cx="8726118" cy="6277851"/>
          </a:xfrm>
          <a:prstGeom prst="rect">
            <a:avLst/>
          </a:prstGeom>
        </p:spPr>
      </p:pic>
    </p:spTree>
    <p:extLst>
      <p:ext uri="{BB962C8B-B14F-4D97-AF65-F5344CB8AC3E}">
        <p14:creationId xmlns:p14="http://schemas.microsoft.com/office/powerpoint/2010/main" val="2487542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E8DDE-877D-4D4D-1C7B-5CA66C6E4039}"/>
              </a:ext>
            </a:extLst>
          </p:cNvPr>
          <p:cNvPicPr>
            <a:picLocks noChangeAspect="1"/>
          </p:cNvPicPr>
          <p:nvPr/>
        </p:nvPicPr>
        <p:blipFill>
          <a:blip r:embed="rId2"/>
          <a:stretch>
            <a:fillRect/>
          </a:stretch>
        </p:blipFill>
        <p:spPr>
          <a:xfrm>
            <a:off x="79069" y="513943"/>
            <a:ext cx="8726118" cy="5830114"/>
          </a:xfrm>
          <a:prstGeom prst="rect">
            <a:avLst/>
          </a:prstGeom>
        </p:spPr>
      </p:pic>
      <p:sp>
        <p:nvSpPr>
          <p:cNvPr id="7" name="TextBox 6">
            <a:extLst>
              <a:ext uri="{FF2B5EF4-FFF2-40B4-BE49-F238E27FC236}">
                <a16:creationId xmlns:a16="http://schemas.microsoft.com/office/drawing/2014/main" id="{7C7EE5AA-6142-AF43-78D0-11C998F2AC33}"/>
              </a:ext>
            </a:extLst>
          </p:cNvPr>
          <p:cNvSpPr txBox="1"/>
          <p:nvPr/>
        </p:nvSpPr>
        <p:spPr>
          <a:xfrm>
            <a:off x="8293210" y="2362345"/>
            <a:ext cx="3226242" cy="2585323"/>
          </a:xfrm>
          <a:prstGeom prst="rect">
            <a:avLst/>
          </a:prstGeom>
          <a:noFill/>
        </p:spPr>
        <p:txBody>
          <a:bodyPr wrap="square">
            <a:spAutoFit/>
          </a:bodyPr>
          <a:lstStyle/>
          <a:p>
            <a:r>
              <a:rPr lang="en-US" dirty="0"/>
              <a:t>The output of mux could be just one clock, hence DC will also constrain </a:t>
            </a:r>
            <a:r>
              <a:rPr lang="en-US" dirty="0" err="1"/>
              <a:t>clk</a:t>
            </a:r>
            <a:r>
              <a:rPr lang="en-US" dirty="0"/>
              <a:t> 1 to </a:t>
            </a:r>
            <a:r>
              <a:rPr lang="en-US" dirty="0" err="1"/>
              <a:t>clk</a:t>
            </a:r>
            <a:r>
              <a:rPr lang="en-US" dirty="0"/>
              <a:t> 2 and we don't </a:t>
            </a:r>
          </a:p>
          <a:p>
            <a:r>
              <a:rPr lang="en-US" dirty="0"/>
              <a:t>want that hence declare them as false paths</a:t>
            </a:r>
          </a:p>
          <a:p>
            <a:r>
              <a:rPr lang="en-US" dirty="0"/>
              <a:t>The final line tells that do not contain mutually exclusive clocks</a:t>
            </a:r>
          </a:p>
        </p:txBody>
      </p:sp>
    </p:spTree>
    <p:extLst>
      <p:ext uri="{BB962C8B-B14F-4D97-AF65-F5344CB8AC3E}">
        <p14:creationId xmlns:p14="http://schemas.microsoft.com/office/powerpoint/2010/main" val="1703962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ECF22-121E-F4A8-70BA-EA3325C79BF6}"/>
              </a:ext>
            </a:extLst>
          </p:cNvPr>
          <p:cNvPicPr>
            <a:picLocks noChangeAspect="1"/>
          </p:cNvPicPr>
          <p:nvPr/>
        </p:nvPicPr>
        <p:blipFill>
          <a:blip r:embed="rId2"/>
          <a:stretch>
            <a:fillRect/>
          </a:stretch>
        </p:blipFill>
        <p:spPr>
          <a:xfrm>
            <a:off x="1718651" y="361522"/>
            <a:ext cx="8754697" cy="6134956"/>
          </a:xfrm>
          <a:prstGeom prst="rect">
            <a:avLst/>
          </a:prstGeom>
        </p:spPr>
      </p:pic>
    </p:spTree>
    <p:extLst>
      <p:ext uri="{BB962C8B-B14F-4D97-AF65-F5344CB8AC3E}">
        <p14:creationId xmlns:p14="http://schemas.microsoft.com/office/powerpoint/2010/main" val="1324138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CDECA-0398-3393-55F3-066FFB6F830E}"/>
              </a:ext>
            </a:extLst>
          </p:cNvPr>
          <p:cNvPicPr>
            <a:picLocks noChangeAspect="1"/>
          </p:cNvPicPr>
          <p:nvPr/>
        </p:nvPicPr>
        <p:blipFill>
          <a:blip r:embed="rId2"/>
          <a:stretch>
            <a:fillRect/>
          </a:stretch>
        </p:blipFill>
        <p:spPr>
          <a:xfrm>
            <a:off x="1728178" y="490127"/>
            <a:ext cx="8735644" cy="5877745"/>
          </a:xfrm>
          <a:prstGeom prst="rect">
            <a:avLst/>
          </a:prstGeom>
        </p:spPr>
      </p:pic>
    </p:spTree>
    <p:extLst>
      <p:ext uri="{BB962C8B-B14F-4D97-AF65-F5344CB8AC3E}">
        <p14:creationId xmlns:p14="http://schemas.microsoft.com/office/powerpoint/2010/main" val="2267461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9E67F5-AF61-AB41-106A-75C5E210D37C}"/>
              </a:ext>
            </a:extLst>
          </p:cNvPr>
          <p:cNvPicPr>
            <a:picLocks noChangeAspect="1"/>
          </p:cNvPicPr>
          <p:nvPr/>
        </p:nvPicPr>
        <p:blipFill>
          <a:blip r:embed="rId2"/>
          <a:stretch>
            <a:fillRect/>
          </a:stretch>
        </p:blipFill>
        <p:spPr>
          <a:xfrm>
            <a:off x="0" y="99243"/>
            <a:ext cx="8745170" cy="6277851"/>
          </a:xfrm>
          <a:prstGeom prst="rect">
            <a:avLst/>
          </a:prstGeom>
        </p:spPr>
      </p:pic>
      <p:sp>
        <p:nvSpPr>
          <p:cNvPr id="7" name="TextBox 6">
            <a:extLst>
              <a:ext uri="{FF2B5EF4-FFF2-40B4-BE49-F238E27FC236}">
                <a16:creationId xmlns:a16="http://schemas.microsoft.com/office/drawing/2014/main" id="{C1877282-5606-1CE4-F190-9E65BA4974F0}"/>
              </a:ext>
            </a:extLst>
          </p:cNvPr>
          <p:cNvSpPr txBox="1"/>
          <p:nvPr/>
        </p:nvSpPr>
        <p:spPr>
          <a:xfrm>
            <a:off x="8579457" y="1366401"/>
            <a:ext cx="2613991" cy="4524315"/>
          </a:xfrm>
          <a:prstGeom prst="rect">
            <a:avLst/>
          </a:prstGeom>
          <a:noFill/>
        </p:spPr>
        <p:txBody>
          <a:bodyPr wrap="square">
            <a:spAutoFit/>
          </a:bodyPr>
          <a:lstStyle/>
          <a:p>
            <a:r>
              <a:rPr lang="en-US" dirty="0" err="1"/>
              <a:t>set_case_analysis</a:t>
            </a:r>
            <a:r>
              <a:rPr lang="en-US" dirty="0"/>
              <a:t> is used when SEL is hardcoded to one value that is lets say from test clock and functional clock</a:t>
            </a:r>
          </a:p>
          <a:p>
            <a:r>
              <a:rPr lang="en-US" dirty="0"/>
              <a:t>we will be only using functional clock ALWAYS hence SEL is always 0 at that time </a:t>
            </a:r>
            <a:r>
              <a:rPr lang="en-US" dirty="0" err="1"/>
              <a:t>set_case_analysis</a:t>
            </a:r>
            <a:r>
              <a:rPr lang="en-US" dirty="0"/>
              <a:t> should be used and NOT </a:t>
            </a:r>
          </a:p>
          <a:p>
            <a:r>
              <a:rPr lang="en-US" dirty="0"/>
              <a:t>-</a:t>
            </a:r>
            <a:r>
              <a:rPr lang="en-US" dirty="0" err="1"/>
              <a:t>logically_exclusive</a:t>
            </a:r>
            <a:r>
              <a:rPr lang="en-US" dirty="0"/>
              <a:t> </a:t>
            </a:r>
          </a:p>
          <a:p>
            <a:endParaRPr lang="en-US" dirty="0"/>
          </a:p>
          <a:p>
            <a:r>
              <a:rPr lang="en-US" dirty="0"/>
              <a:t>When both clocks are used, go for </a:t>
            </a:r>
            <a:r>
              <a:rPr lang="en-US" dirty="0" err="1"/>
              <a:t>set_clock_groups</a:t>
            </a:r>
            <a:endParaRPr lang="en-US" dirty="0"/>
          </a:p>
        </p:txBody>
      </p:sp>
    </p:spTree>
    <p:extLst>
      <p:ext uri="{BB962C8B-B14F-4D97-AF65-F5344CB8AC3E}">
        <p14:creationId xmlns:p14="http://schemas.microsoft.com/office/powerpoint/2010/main" val="3963999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6C5D-E1FE-64A9-AB90-F9BCB450B542}"/>
              </a:ext>
            </a:extLst>
          </p:cNvPr>
          <p:cNvPicPr>
            <a:picLocks noChangeAspect="1"/>
          </p:cNvPicPr>
          <p:nvPr/>
        </p:nvPicPr>
        <p:blipFill>
          <a:blip r:embed="rId2"/>
          <a:stretch>
            <a:fillRect/>
          </a:stretch>
        </p:blipFill>
        <p:spPr>
          <a:xfrm>
            <a:off x="179363" y="143725"/>
            <a:ext cx="8859486" cy="6220693"/>
          </a:xfrm>
          <a:prstGeom prst="rect">
            <a:avLst/>
          </a:prstGeom>
        </p:spPr>
      </p:pic>
      <p:sp>
        <p:nvSpPr>
          <p:cNvPr id="5" name="TextBox 4">
            <a:extLst>
              <a:ext uri="{FF2B5EF4-FFF2-40B4-BE49-F238E27FC236}">
                <a16:creationId xmlns:a16="http://schemas.microsoft.com/office/drawing/2014/main" id="{BD367E87-754F-E19E-3697-C9F3D825FD96}"/>
              </a:ext>
            </a:extLst>
          </p:cNvPr>
          <p:cNvSpPr txBox="1"/>
          <p:nvPr/>
        </p:nvSpPr>
        <p:spPr>
          <a:xfrm>
            <a:off x="8245503" y="2551837"/>
            <a:ext cx="3194436" cy="1754326"/>
          </a:xfrm>
          <a:prstGeom prst="rect">
            <a:avLst/>
          </a:prstGeom>
          <a:noFill/>
        </p:spPr>
        <p:txBody>
          <a:bodyPr wrap="square">
            <a:spAutoFit/>
          </a:bodyPr>
          <a:lstStyle/>
          <a:p>
            <a:r>
              <a:rPr lang="en-US" dirty="0"/>
              <a:t>Design compiler understands the clocks are exclusive when you write </a:t>
            </a:r>
            <a:r>
              <a:rPr lang="en-US" dirty="0" err="1"/>
              <a:t>logically_exclusive</a:t>
            </a:r>
            <a:r>
              <a:rPr lang="en-US" dirty="0"/>
              <a:t> but other tools don't </a:t>
            </a:r>
          </a:p>
          <a:p>
            <a:r>
              <a:rPr lang="en-US" dirty="0"/>
              <a:t>for this we have to write </a:t>
            </a:r>
            <a:r>
              <a:rPr lang="en-US" dirty="0" err="1"/>
              <a:t>physically_exclusive</a:t>
            </a:r>
            <a:endParaRPr lang="en-US" dirty="0"/>
          </a:p>
        </p:txBody>
      </p:sp>
    </p:spTree>
    <p:extLst>
      <p:ext uri="{BB962C8B-B14F-4D97-AF65-F5344CB8AC3E}">
        <p14:creationId xmlns:p14="http://schemas.microsoft.com/office/powerpoint/2010/main" val="710228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A420B-F583-D8F3-AC03-1CCDE10E9884}"/>
              </a:ext>
            </a:extLst>
          </p:cNvPr>
          <p:cNvPicPr>
            <a:picLocks noChangeAspect="1"/>
          </p:cNvPicPr>
          <p:nvPr/>
        </p:nvPicPr>
        <p:blipFill>
          <a:blip r:embed="rId2"/>
          <a:stretch>
            <a:fillRect/>
          </a:stretch>
        </p:blipFill>
        <p:spPr>
          <a:xfrm>
            <a:off x="1618625" y="504417"/>
            <a:ext cx="8954750" cy="5849166"/>
          </a:xfrm>
          <a:prstGeom prst="rect">
            <a:avLst/>
          </a:prstGeom>
        </p:spPr>
      </p:pic>
    </p:spTree>
    <p:extLst>
      <p:ext uri="{BB962C8B-B14F-4D97-AF65-F5344CB8AC3E}">
        <p14:creationId xmlns:p14="http://schemas.microsoft.com/office/powerpoint/2010/main" val="2984014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AD65B-AD7F-B139-E162-32ED57CDAAB4}"/>
              </a:ext>
            </a:extLst>
          </p:cNvPr>
          <p:cNvPicPr>
            <a:picLocks noChangeAspect="1"/>
          </p:cNvPicPr>
          <p:nvPr/>
        </p:nvPicPr>
        <p:blipFill>
          <a:blip r:embed="rId2"/>
          <a:stretch>
            <a:fillRect/>
          </a:stretch>
        </p:blipFill>
        <p:spPr>
          <a:xfrm>
            <a:off x="1751994" y="271022"/>
            <a:ext cx="8688012" cy="6315956"/>
          </a:xfrm>
          <a:prstGeom prst="rect">
            <a:avLst/>
          </a:prstGeom>
        </p:spPr>
      </p:pic>
    </p:spTree>
    <p:extLst>
      <p:ext uri="{BB962C8B-B14F-4D97-AF65-F5344CB8AC3E}">
        <p14:creationId xmlns:p14="http://schemas.microsoft.com/office/powerpoint/2010/main" val="1282157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C2D54-31B9-F0C2-E473-B7ABEFA90051}"/>
              </a:ext>
            </a:extLst>
          </p:cNvPr>
          <p:cNvPicPr>
            <a:picLocks noChangeAspect="1"/>
          </p:cNvPicPr>
          <p:nvPr/>
        </p:nvPicPr>
        <p:blipFill>
          <a:blip r:embed="rId2"/>
          <a:stretch>
            <a:fillRect/>
          </a:stretch>
        </p:blipFill>
        <p:spPr>
          <a:xfrm>
            <a:off x="211130" y="194322"/>
            <a:ext cx="8811855" cy="6354062"/>
          </a:xfrm>
          <a:prstGeom prst="rect">
            <a:avLst/>
          </a:prstGeom>
        </p:spPr>
      </p:pic>
      <p:sp>
        <p:nvSpPr>
          <p:cNvPr id="5" name="TextBox 4">
            <a:extLst>
              <a:ext uri="{FF2B5EF4-FFF2-40B4-BE49-F238E27FC236}">
                <a16:creationId xmlns:a16="http://schemas.microsoft.com/office/drawing/2014/main" id="{B8E21ACB-F600-9810-F1CD-32CD207DFA06}"/>
              </a:ext>
            </a:extLst>
          </p:cNvPr>
          <p:cNvSpPr txBox="1"/>
          <p:nvPr/>
        </p:nvSpPr>
        <p:spPr>
          <a:xfrm>
            <a:off x="8786191" y="2027093"/>
            <a:ext cx="2494722" cy="2308324"/>
          </a:xfrm>
          <a:prstGeom prst="rect">
            <a:avLst/>
          </a:prstGeom>
          <a:noFill/>
        </p:spPr>
        <p:txBody>
          <a:bodyPr wrap="square">
            <a:spAutoFit/>
          </a:bodyPr>
          <a:lstStyle/>
          <a:p>
            <a:r>
              <a:rPr lang="en-US" dirty="0"/>
              <a:t>Z is the output of the I_CLK_MUX</a:t>
            </a:r>
          </a:p>
          <a:p>
            <a:r>
              <a:rPr lang="en-US" dirty="0"/>
              <a:t>When we know that there is a MUX, we can write physically exclusive and DC will also understand </a:t>
            </a:r>
            <a:r>
              <a:rPr lang="en-US" dirty="0" err="1"/>
              <a:t>phsycially</a:t>
            </a:r>
            <a:r>
              <a:rPr lang="en-US" dirty="0"/>
              <a:t> exclusive</a:t>
            </a:r>
          </a:p>
        </p:txBody>
      </p:sp>
    </p:spTree>
    <p:extLst>
      <p:ext uri="{BB962C8B-B14F-4D97-AF65-F5344CB8AC3E}">
        <p14:creationId xmlns:p14="http://schemas.microsoft.com/office/powerpoint/2010/main" val="2666989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D8B9C-3EBB-0ADB-89F8-DAA93A8FF88C}"/>
              </a:ext>
            </a:extLst>
          </p:cNvPr>
          <p:cNvPicPr>
            <a:picLocks noChangeAspect="1"/>
          </p:cNvPicPr>
          <p:nvPr/>
        </p:nvPicPr>
        <p:blipFill>
          <a:blip r:embed="rId2"/>
          <a:stretch>
            <a:fillRect/>
          </a:stretch>
        </p:blipFill>
        <p:spPr>
          <a:xfrm>
            <a:off x="381257" y="442610"/>
            <a:ext cx="8773749" cy="6115904"/>
          </a:xfrm>
          <a:prstGeom prst="rect">
            <a:avLst/>
          </a:prstGeom>
        </p:spPr>
      </p:pic>
      <p:sp>
        <p:nvSpPr>
          <p:cNvPr id="2" name="TextBox 1">
            <a:extLst>
              <a:ext uri="{FF2B5EF4-FFF2-40B4-BE49-F238E27FC236}">
                <a16:creationId xmlns:a16="http://schemas.microsoft.com/office/drawing/2014/main" id="{A87B096E-77C6-EB83-4ACC-DBD9D36CF67B}"/>
              </a:ext>
            </a:extLst>
          </p:cNvPr>
          <p:cNvSpPr txBox="1"/>
          <p:nvPr/>
        </p:nvSpPr>
        <p:spPr>
          <a:xfrm>
            <a:off x="9040634" y="3244334"/>
            <a:ext cx="2592124" cy="2031325"/>
          </a:xfrm>
          <a:prstGeom prst="rect">
            <a:avLst/>
          </a:prstGeom>
          <a:noFill/>
        </p:spPr>
        <p:txBody>
          <a:bodyPr wrap="square" rtlCol="0">
            <a:spAutoFit/>
          </a:bodyPr>
          <a:lstStyle/>
          <a:p>
            <a:r>
              <a:rPr lang="en-US" dirty="0"/>
              <a:t>SDC will by default consider all clocks as synchronous.</a:t>
            </a:r>
          </a:p>
          <a:p>
            <a:endParaRPr lang="en-US" dirty="0"/>
          </a:p>
          <a:p>
            <a:r>
              <a:rPr lang="en-US" dirty="0"/>
              <a:t>It is designer’s responsibility to declare them Async </a:t>
            </a:r>
          </a:p>
        </p:txBody>
      </p:sp>
    </p:spTree>
    <p:extLst>
      <p:ext uri="{BB962C8B-B14F-4D97-AF65-F5344CB8AC3E}">
        <p14:creationId xmlns:p14="http://schemas.microsoft.com/office/powerpoint/2010/main" val="33245269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9B9737-DFA8-4537-7CEB-E380EA1C9DCB}"/>
              </a:ext>
            </a:extLst>
          </p:cNvPr>
          <p:cNvPicPr>
            <a:picLocks noChangeAspect="1"/>
          </p:cNvPicPr>
          <p:nvPr/>
        </p:nvPicPr>
        <p:blipFill>
          <a:blip r:embed="rId2"/>
          <a:stretch>
            <a:fillRect/>
          </a:stretch>
        </p:blipFill>
        <p:spPr>
          <a:xfrm>
            <a:off x="1570993" y="323416"/>
            <a:ext cx="9050013" cy="6211167"/>
          </a:xfrm>
          <a:prstGeom prst="rect">
            <a:avLst/>
          </a:prstGeom>
        </p:spPr>
      </p:pic>
    </p:spTree>
    <p:extLst>
      <p:ext uri="{BB962C8B-B14F-4D97-AF65-F5344CB8AC3E}">
        <p14:creationId xmlns:p14="http://schemas.microsoft.com/office/powerpoint/2010/main" val="2201146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3379</Words>
  <Application>Microsoft Office PowerPoint</Application>
  <PresentationFormat>Widescreen</PresentationFormat>
  <Paragraphs>212</Paragraphs>
  <Slides>131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131</vt:i4>
      </vt:variant>
    </vt:vector>
  </HeadingPairs>
  <TitlesOfParts>
    <vt:vector size="1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8</cp:revision>
  <dcterms:created xsi:type="dcterms:W3CDTF">2023-05-13T18:20:13Z</dcterms:created>
  <dcterms:modified xsi:type="dcterms:W3CDTF">2023-05-17T03:03:58Z</dcterms:modified>
</cp:coreProperties>
</file>